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469" r:id="rId3"/>
    <p:sldId id="470" r:id="rId4"/>
    <p:sldId id="471" r:id="rId5"/>
    <p:sldId id="472" r:id="rId6"/>
    <p:sldId id="473" r:id="rId7"/>
    <p:sldId id="474" r:id="rId8"/>
    <p:sldId id="475" r:id="rId9"/>
    <p:sldId id="476" r:id="rId10"/>
    <p:sldId id="47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460" r:id="rId28"/>
    <p:sldId id="314" r:id="rId29"/>
    <p:sldId id="315" r:id="rId30"/>
    <p:sldId id="316" r:id="rId31"/>
    <p:sldId id="317" r:id="rId32"/>
    <p:sldId id="467" r:id="rId33"/>
    <p:sldId id="468" r:id="rId34"/>
    <p:sldId id="478" r:id="rId35"/>
  </p:sldIdLst>
  <p:sldSz cx="9144000" cy="6858000" type="screen4x3"/>
  <p:notesSz cx="9144000" cy="6858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70732" y="461594"/>
            <a:ext cx="2002535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 u="heavy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5940" y="1556661"/>
            <a:ext cx="3418204" cy="4385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804028" y="1701673"/>
            <a:ext cx="3392170" cy="4088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0000" y="496646"/>
            <a:ext cx="660399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69" y="1549653"/>
            <a:ext cx="8074660" cy="4342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 u="heavy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1326" y="2481452"/>
            <a:ext cx="16414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Calibri"/>
                <a:cs typeface="Calibri"/>
              </a:rPr>
              <a:t>UNI</a:t>
            </a:r>
            <a:r>
              <a:rPr sz="4400" b="1" spc="10" dirty="0">
                <a:latin typeface="Calibri"/>
                <a:cs typeface="Calibri"/>
              </a:rPr>
              <a:t>T</a:t>
            </a:r>
            <a:r>
              <a:rPr sz="4400" b="1" spc="-5" dirty="0">
                <a:latin typeface="Calibri"/>
                <a:cs typeface="Calibri"/>
              </a:rPr>
              <a:t>-</a:t>
            </a:r>
            <a:r>
              <a:rPr sz="4400" b="1" dirty="0">
                <a:latin typeface="Calibri"/>
                <a:cs typeface="Calibri"/>
              </a:rPr>
              <a:t>2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02917" y="3512896"/>
            <a:ext cx="52889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latin typeface="Calibri"/>
                <a:cs typeface="Calibri"/>
              </a:rPr>
              <a:t>KNOWLEDGE</a:t>
            </a:r>
            <a:r>
              <a:rPr sz="3200" b="1" spc="-60" dirty="0">
                <a:latin typeface="Calibri"/>
                <a:cs typeface="Calibri"/>
              </a:rPr>
              <a:t> </a:t>
            </a:r>
            <a:r>
              <a:rPr sz="3200" b="1" spc="-45" dirty="0">
                <a:latin typeface="Calibri"/>
                <a:cs typeface="Calibri"/>
              </a:rPr>
              <a:t>REPRESENTATION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531" y="0"/>
            <a:ext cx="4846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1966" y="496646"/>
            <a:ext cx="7043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First </a:t>
            </a:r>
            <a:r>
              <a:rPr spc="-15" dirty="0"/>
              <a:t>Order </a:t>
            </a:r>
            <a:r>
              <a:rPr spc="-25" dirty="0"/>
              <a:t>Predicate </a:t>
            </a:r>
            <a:r>
              <a:rPr spc="-5" dirty="0"/>
              <a:t>Logic</a:t>
            </a:r>
            <a:r>
              <a:rPr spc="120" dirty="0"/>
              <a:t> </a:t>
            </a:r>
            <a:r>
              <a:rPr spc="-10" dirty="0"/>
              <a:t>(FOPL)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470405"/>
            <a:ext cx="7519034" cy="485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FOPL </a:t>
            </a:r>
            <a:r>
              <a:rPr sz="2400" spc="-5" dirty="0">
                <a:latin typeface="Times New Roman"/>
                <a:cs typeface="Times New Roman"/>
              </a:rPr>
              <a:t>was </a:t>
            </a:r>
            <a:r>
              <a:rPr sz="2400" dirty="0">
                <a:latin typeface="Times New Roman"/>
                <a:cs typeface="Times New Roman"/>
              </a:rPr>
              <a:t>developed </a:t>
            </a:r>
            <a:r>
              <a:rPr sz="2400" spc="-5" dirty="0">
                <a:latin typeface="Times New Roman"/>
                <a:cs typeface="Times New Roman"/>
              </a:rPr>
              <a:t>to </a:t>
            </a:r>
            <a:r>
              <a:rPr sz="2400" dirty="0">
                <a:latin typeface="Times New Roman"/>
                <a:cs typeface="Times New Roman"/>
              </a:rPr>
              <a:t>extend the expressiveness of  Propositional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logic.</a:t>
            </a:r>
            <a:endParaRPr sz="2400">
              <a:latin typeface="Times New Roman"/>
              <a:cs typeface="Times New Roman"/>
            </a:endParaRPr>
          </a:p>
          <a:p>
            <a:pPr marL="355600" marR="6985" indent="-343535" algn="just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6235" algn="l"/>
              </a:tabLst>
            </a:pPr>
            <a:r>
              <a:rPr sz="2400" spc="-5" dirty="0">
                <a:latin typeface="Times New Roman"/>
                <a:cs typeface="Times New Roman"/>
              </a:rPr>
              <a:t>Propositional logic works </a:t>
            </a:r>
            <a:r>
              <a:rPr sz="2400" dirty="0">
                <a:latin typeface="Times New Roman"/>
                <a:cs typeface="Times New Roman"/>
              </a:rPr>
              <a:t>fine in </a:t>
            </a:r>
            <a:r>
              <a:rPr sz="2400" spc="-5" dirty="0">
                <a:latin typeface="Times New Roman"/>
                <a:cs typeface="Times New Roman"/>
              </a:rPr>
              <a:t>situations </a:t>
            </a:r>
            <a:r>
              <a:rPr sz="2400" dirty="0">
                <a:latin typeface="Times New Roman"/>
                <a:cs typeface="Times New Roman"/>
              </a:rPr>
              <a:t>where the  result is </a:t>
            </a:r>
            <a:r>
              <a:rPr sz="2400" spc="-5" dirty="0">
                <a:latin typeface="Times New Roman"/>
                <a:cs typeface="Times New Roman"/>
              </a:rPr>
              <a:t>either </a:t>
            </a:r>
            <a:r>
              <a:rPr sz="2400" dirty="0">
                <a:latin typeface="Times New Roman"/>
                <a:cs typeface="Times New Roman"/>
              </a:rPr>
              <a:t>true or </a:t>
            </a:r>
            <a:r>
              <a:rPr sz="2400" spc="-5" dirty="0">
                <a:latin typeface="Times New Roman"/>
                <a:cs typeface="Times New Roman"/>
              </a:rPr>
              <a:t>false. </a:t>
            </a:r>
            <a:r>
              <a:rPr sz="2400" spc="-15" dirty="0">
                <a:latin typeface="Times New Roman"/>
                <a:cs typeface="Times New Roman"/>
              </a:rPr>
              <a:t>However, </a:t>
            </a:r>
            <a:r>
              <a:rPr sz="2400" dirty="0">
                <a:latin typeface="Times New Roman"/>
                <a:cs typeface="Times New Roman"/>
              </a:rPr>
              <a:t>there are </a:t>
            </a:r>
            <a:r>
              <a:rPr sz="2400" spc="-5" dirty="0">
                <a:latin typeface="Times New Roman"/>
                <a:cs typeface="Times New Roman"/>
              </a:rPr>
              <a:t>many </a:t>
            </a:r>
            <a:r>
              <a:rPr sz="2400" dirty="0">
                <a:latin typeface="Times New Roman"/>
                <a:cs typeface="Times New Roman"/>
              </a:rPr>
              <a:t>real  life situations that cannot be treated this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way.</a:t>
            </a:r>
            <a:endParaRPr sz="2400">
              <a:latin typeface="Times New Roman"/>
              <a:cs typeface="Times New Roman"/>
            </a:endParaRPr>
          </a:p>
          <a:p>
            <a:pPr marL="355600" indent="-343535" algn="just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6235" algn="l"/>
              </a:tabLst>
            </a:pPr>
            <a:r>
              <a:rPr sz="2400" spc="-5" dirty="0">
                <a:latin typeface="Times New Roman"/>
                <a:cs typeface="Times New Roman"/>
              </a:rPr>
              <a:t>Predicate</a:t>
            </a:r>
            <a:r>
              <a:rPr sz="2400" spc="3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logic</a:t>
            </a:r>
            <a:r>
              <a:rPr sz="2400" spc="40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4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3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area</a:t>
            </a:r>
            <a:r>
              <a:rPr sz="2400" spc="40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logic</a:t>
            </a:r>
            <a:r>
              <a:rPr sz="2400" spc="3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4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deals</a:t>
            </a:r>
            <a:r>
              <a:rPr sz="2400" spc="4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endParaRPr sz="2400">
              <a:latin typeface="Times New Roman"/>
              <a:cs typeface="Times New Roman"/>
            </a:endParaRPr>
          </a:p>
          <a:p>
            <a:pPr marL="355600" algn="just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predicates and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quantifiers</a:t>
            </a:r>
            <a:endParaRPr sz="2400">
              <a:latin typeface="Times New Roman"/>
              <a:cs typeface="Times New Roman"/>
            </a:endParaRPr>
          </a:p>
          <a:p>
            <a:pPr marL="292735" marR="6350" indent="-292735">
              <a:lnSpc>
                <a:spcPct val="100000"/>
              </a:lnSpc>
              <a:spcBef>
                <a:spcPts val="575"/>
              </a:spcBef>
              <a:buChar char="•"/>
              <a:tabLst>
                <a:tab pos="292735" algn="l"/>
                <a:tab pos="294005" algn="l"/>
                <a:tab pos="1600835" algn="l"/>
                <a:tab pos="1928495" algn="l"/>
                <a:tab pos="2797175" algn="l"/>
                <a:tab pos="3208655" algn="l"/>
                <a:tab pos="3519804" algn="l"/>
                <a:tab pos="4725670" algn="l"/>
                <a:tab pos="5356860" algn="l"/>
                <a:tab pos="5902325" algn="l"/>
                <a:tab pos="6939915" algn="l"/>
                <a:tab pos="7368540" algn="l"/>
              </a:tabLst>
            </a:pPr>
            <a:r>
              <a:rPr sz="2400" spc="-5" dirty="0">
                <a:latin typeface="Times New Roman"/>
                <a:cs typeface="Times New Roman"/>
              </a:rPr>
              <a:t>Pr</a:t>
            </a:r>
            <a:r>
              <a:rPr sz="2400" dirty="0">
                <a:latin typeface="Times New Roman"/>
                <a:cs typeface="Times New Roman"/>
              </a:rPr>
              <a:t>edicate	–	r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f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rs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	a	pr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er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y	that	the	</a:t>
            </a:r>
            <a:r>
              <a:rPr sz="2400" spc="-5" dirty="0">
                <a:latin typeface="Times New Roman"/>
                <a:cs typeface="Times New Roman"/>
              </a:rPr>
              <a:t>su</a:t>
            </a:r>
            <a:r>
              <a:rPr sz="2400" dirty="0">
                <a:latin typeface="Times New Roman"/>
                <a:cs typeface="Times New Roman"/>
              </a:rPr>
              <a:t>bject	of	a  statement can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Times New Roman"/>
                <a:cs typeface="Times New Roman"/>
              </a:rPr>
              <a:t>E.G. </a:t>
            </a:r>
            <a:r>
              <a:rPr sz="2400" dirty="0">
                <a:latin typeface="Times New Roman"/>
                <a:cs typeface="Times New Roman"/>
              </a:rPr>
              <a:t>“x is greater than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3”</a:t>
            </a:r>
            <a:endParaRPr sz="24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Times New Roman"/>
                <a:cs typeface="Times New Roman"/>
              </a:rPr>
              <a:t>x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is the subject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Times New Roman"/>
                <a:cs typeface="Times New Roman"/>
              </a:rPr>
              <a:t>“is greater than 3”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is the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predicate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6538" y="496646"/>
            <a:ext cx="70345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Limitations </a:t>
            </a:r>
            <a:r>
              <a:rPr spc="-5" dirty="0"/>
              <a:t>of </a:t>
            </a:r>
            <a:r>
              <a:rPr spc="-10" dirty="0"/>
              <a:t>Propositional</a:t>
            </a:r>
            <a:r>
              <a:rPr spc="65" dirty="0"/>
              <a:t> </a:t>
            </a:r>
            <a:r>
              <a:rPr spc="-5" dirty="0"/>
              <a:t>Logic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2805"/>
            <a:ext cx="807402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15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propositional logic </a:t>
            </a:r>
            <a:r>
              <a:rPr sz="2400" spc="-10" dirty="0">
                <a:latin typeface="Times New Roman"/>
                <a:cs typeface="Times New Roman"/>
              </a:rPr>
              <a:t>has </a:t>
            </a:r>
            <a:r>
              <a:rPr sz="2400" dirty="0">
                <a:latin typeface="Times New Roman"/>
                <a:cs typeface="Times New Roman"/>
              </a:rPr>
              <a:t>its </a:t>
            </a:r>
            <a:r>
              <a:rPr sz="2400" spc="-5" dirty="0">
                <a:latin typeface="Times New Roman"/>
                <a:cs typeface="Times New Roman"/>
              </a:rPr>
              <a:t>limitations </a:t>
            </a:r>
            <a:r>
              <a:rPr sz="2400" dirty="0">
                <a:latin typeface="Times New Roman"/>
                <a:cs typeface="Times New Roman"/>
              </a:rPr>
              <a:t>that </a:t>
            </a:r>
            <a:r>
              <a:rPr sz="2400" spc="-5" dirty="0">
                <a:latin typeface="Times New Roman"/>
                <a:cs typeface="Times New Roman"/>
              </a:rPr>
              <a:t>you </a:t>
            </a:r>
            <a:r>
              <a:rPr sz="2400" dirty="0">
                <a:latin typeface="Times New Roman"/>
                <a:cs typeface="Times New Roman"/>
              </a:rPr>
              <a:t>cannot </a:t>
            </a:r>
            <a:r>
              <a:rPr sz="2400" spc="-10" dirty="0">
                <a:latin typeface="Times New Roman"/>
                <a:cs typeface="Times New Roman"/>
              </a:rPr>
              <a:t>deal  </a:t>
            </a:r>
            <a:r>
              <a:rPr sz="2400" dirty="0">
                <a:latin typeface="Times New Roman"/>
                <a:cs typeface="Times New Roman"/>
              </a:rPr>
              <a:t>properly with general </a:t>
            </a:r>
            <a:r>
              <a:rPr sz="2400" spc="-5" dirty="0">
                <a:latin typeface="Times New Roman"/>
                <a:cs typeface="Times New Roman"/>
              </a:rPr>
              <a:t>statements of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form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“All </a:t>
            </a:r>
            <a:r>
              <a:rPr sz="2400" spc="-10" dirty="0">
                <a:latin typeface="Times New Roman"/>
                <a:cs typeface="Times New Roman"/>
              </a:rPr>
              <a:t>men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mortal”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  <a:tab pos="2265680" algn="l"/>
              </a:tabLst>
            </a:pPr>
            <a:r>
              <a:rPr sz="2400" spc="-85" dirty="0">
                <a:latin typeface="Times New Roman"/>
                <a:cs typeface="Times New Roman"/>
              </a:rPr>
              <a:t>You </a:t>
            </a:r>
            <a:r>
              <a:rPr sz="2400" dirty="0">
                <a:latin typeface="Times New Roman"/>
                <a:cs typeface="Times New Roman"/>
              </a:rPr>
              <a:t>can not </a:t>
            </a:r>
            <a:r>
              <a:rPr sz="2400" spc="-5" dirty="0">
                <a:latin typeface="Times New Roman"/>
                <a:cs typeface="Times New Roman"/>
              </a:rPr>
              <a:t>derive </a:t>
            </a:r>
            <a:r>
              <a:rPr sz="2400" dirty="0">
                <a:latin typeface="Times New Roman"/>
                <a:cs typeface="Times New Roman"/>
              </a:rPr>
              <a:t>from the </a:t>
            </a:r>
            <a:r>
              <a:rPr sz="2400" spc="-5" dirty="0">
                <a:latin typeface="Times New Roman"/>
                <a:cs typeface="Times New Roman"/>
              </a:rPr>
              <a:t>conjunction </a:t>
            </a:r>
            <a:r>
              <a:rPr sz="2400" dirty="0">
                <a:latin typeface="Times New Roman"/>
                <a:cs typeface="Times New Roman"/>
              </a:rPr>
              <a:t>of this and </a:t>
            </a:r>
            <a:r>
              <a:rPr sz="2400" spc="-5" dirty="0">
                <a:latin typeface="Times New Roman"/>
                <a:cs typeface="Times New Roman"/>
              </a:rPr>
              <a:t>“Socrates  </a:t>
            </a:r>
            <a:r>
              <a:rPr sz="2400" dirty="0">
                <a:latin typeface="Times New Roman"/>
                <a:cs typeface="Times New Roman"/>
              </a:rPr>
              <a:t>is 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man”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	“Socrates 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mortal”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Times New Roman"/>
                <a:cs typeface="Times New Roman"/>
              </a:rPr>
              <a:t>Example: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If </a:t>
            </a:r>
            <a:r>
              <a:rPr sz="2400" spc="-5" dirty="0">
                <a:latin typeface="Times New Roman"/>
                <a:cs typeface="Times New Roman"/>
              </a:rPr>
              <a:t>All </a:t>
            </a:r>
            <a:r>
              <a:rPr sz="2400" spc="-10" dirty="0">
                <a:latin typeface="Times New Roman"/>
                <a:cs typeface="Times New Roman"/>
              </a:rPr>
              <a:t>men </a:t>
            </a:r>
            <a:r>
              <a:rPr sz="240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mortal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Socrates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a Man =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Q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Socrates is </a:t>
            </a:r>
            <a:r>
              <a:rPr sz="2400" spc="-5" dirty="0">
                <a:latin typeface="Times New Roman"/>
                <a:cs typeface="Times New Roman"/>
              </a:rPr>
              <a:t>mortal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Then </a:t>
            </a:r>
            <a:r>
              <a:rPr sz="2400" spc="-5" dirty="0">
                <a:latin typeface="Times New Roman"/>
                <a:cs typeface="Times New Roman"/>
              </a:rPr>
              <a:t>(P </a:t>
            </a:r>
            <a:r>
              <a:rPr sz="2400" dirty="0">
                <a:latin typeface="Times New Roman"/>
                <a:cs typeface="Times New Roman"/>
              </a:rPr>
              <a:t>&amp; </a:t>
            </a:r>
            <a:r>
              <a:rPr sz="2400" spc="-5" dirty="0">
                <a:latin typeface="Times New Roman"/>
                <a:cs typeface="Times New Roman"/>
              </a:rPr>
              <a:t>Q)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R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valid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7594" y="461594"/>
            <a:ext cx="3451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5" dirty="0"/>
              <a:t>Syntax </a:t>
            </a:r>
            <a:r>
              <a:rPr sz="4400" dirty="0"/>
              <a:t>of</a:t>
            </a:r>
            <a:r>
              <a:rPr sz="4400" spc="-35" dirty="0"/>
              <a:t> </a:t>
            </a:r>
            <a:r>
              <a:rPr sz="4400" spc="-15" dirty="0"/>
              <a:t>FOPL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49650"/>
            <a:ext cx="1876425" cy="26600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Connect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ves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Quantifiers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Constants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30" dirty="0">
                <a:latin typeface="Times New Roman"/>
                <a:cs typeface="Times New Roman"/>
              </a:rPr>
              <a:t>Variables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Predicates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Functions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3042" y="359410"/>
            <a:ext cx="3139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Syntax </a:t>
            </a:r>
            <a:r>
              <a:rPr spc="-5" dirty="0"/>
              <a:t>of</a:t>
            </a:r>
            <a:r>
              <a:rPr spc="-10" dirty="0"/>
              <a:t> </a:t>
            </a:r>
            <a:r>
              <a:rPr spc="-15" dirty="0"/>
              <a:t>FOPL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0765" y="1170559"/>
            <a:ext cx="6503034" cy="441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latin typeface="Times New Roman"/>
                <a:cs typeface="Times New Roman"/>
              </a:rPr>
              <a:t>Connectives</a:t>
            </a:r>
            <a:r>
              <a:rPr sz="2400" dirty="0">
                <a:latin typeface="Times New Roman"/>
                <a:cs typeface="Times New Roman"/>
              </a:rPr>
              <a:t>: There are five connective</a:t>
            </a:r>
            <a:r>
              <a:rPr sz="2400" spc="-1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symbols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920" algn="l"/>
                <a:tab pos="1301750" algn="l"/>
              </a:tabLst>
            </a:pPr>
            <a:r>
              <a:rPr sz="2400" dirty="0">
                <a:latin typeface="Times New Roman"/>
                <a:cs typeface="Times New Roman"/>
              </a:rPr>
              <a:t>~	: not or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negation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920" algn="l"/>
                <a:tab pos="1297305" algn="l"/>
              </a:tabLst>
            </a:pPr>
            <a:r>
              <a:rPr sz="2400" dirty="0">
                <a:latin typeface="Times New Roman"/>
                <a:cs typeface="Times New Roman"/>
              </a:rPr>
              <a:t>&amp;	: and 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conjuction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10"/>
              </a:spcBef>
              <a:buFont typeface="Arial"/>
              <a:buChar char="–"/>
              <a:tabLst>
                <a:tab pos="756920" algn="l"/>
                <a:tab pos="1245235" algn="l"/>
              </a:tabLst>
            </a:pPr>
            <a:r>
              <a:rPr sz="2400" dirty="0">
                <a:latin typeface="Symbol"/>
                <a:cs typeface="Symbol"/>
              </a:rPr>
              <a:t></a:t>
            </a:r>
            <a:r>
              <a:rPr sz="2400" dirty="0">
                <a:latin typeface="Times New Roman"/>
                <a:cs typeface="Times New Roman"/>
              </a:rPr>
              <a:t>	: or or inclusive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disjunction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920" algn="l"/>
                <a:tab pos="1285240" algn="l"/>
              </a:tabLst>
            </a:pPr>
            <a:r>
              <a:rPr sz="2400" dirty="0">
                <a:latin typeface="Symbol"/>
                <a:cs typeface="Symbol"/>
              </a:rPr>
              <a:t></a:t>
            </a:r>
            <a:r>
              <a:rPr sz="2400" dirty="0">
                <a:latin typeface="Times New Roman"/>
                <a:cs typeface="Times New Roman"/>
              </a:rPr>
              <a:t>	: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implication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920" algn="l"/>
                <a:tab pos="1301750" algn="l"/>
              </a:tabLst>
            </a:pPr>
            <a:r>
              <a:rPr sz="2400" dirty="0">
                <a:latin typeface="Symbol"/>
                <a:cs typeface="Symbol"/>
              </a:rPr>
              <a:t></a:t>
            </a:r>
            <a:r>
              <a:rPr sz="2400" dirty="0">
                <a:latin typeface="Times New Roman"/>
                <a:cs typeface="Times New Roman"/>
              </a:rPr>
              <a:t>	: equivalence or if and only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latin typeface="Times New Roman"/>
                <a:cs typeface="Times New Roman"/>
              </a:rPr>
              <a:t>Quantifiers</a:t>
            </a:r>
            <a:r>
              <a:rPr sz="2400" dirty="0">
                <a:latin typeface="Times New Roman"/>
                <a:cs typeface="Times New Roman"/>
              </a:rPr>
              <a:t>: There are </a:t>
            </a:r>
            <a:r>
              <a:rPr sz="2400" spc="-5" dirty="0">
                <a:latin typeface="Times New Roman"/>
                <a:cs typeface="Times New Roman"/>
              </a:rPr>
              <a:t>two </a:t>
            </a:r>
            <a:r>
              <a:rPr sz="2400" dirty="0">
                <a:latin typeface="Times New Roman"/>
                <a:cs typeface="Times New Roman"/>
              </a:rPr>
              <a:t>quantifier </a:t>
            </a:r>
            <a:r>
              <a:rPr sz="2400" spc="-5" dirty="0">
                <a:latin typeface="Times New Roman"/>
                <a:cs typeface="Times New Roman"/>
              </a:rPr>
              <a:t>symbols</a:t>
            </a:r>
            <a:r>
              <a:rPr sz="2400" spc="-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endParaRPr sz="2400">
              <a:latin typeface="Times New Roman"/>
              <a:cs typeface="Times New Roman"/>
            </a:endParaRPr>
          </a:p>
          <a:p>
            <a:pPr marL="756285" lvl="1" indent="-287655">
              <a:lnSpc>
                <a:spcPct val="100000"/>
              </a:lnSpc>
              <a:spcBef>
                <a:spcPts val="10"/>
              </a:spcBef>
              <a:buFont typeface="Arial"/>
              <a:buChar char="–"/>
              <a:tabLst>
                <a:tab pos="756920" algn="l"/>
                <a:tab pos="1227455" algn="l"/>
              </a:tabLst>
            </a:pPr>
            <a:r>
              <a:rPr sz="2400" dirty="0">
                <a:latin typeface="Symbol"/>
                <a:cs typeface="Symbol"/>
              </a:rPr>
              <a:t></a:t>
            </a:r>
            <a:r>
              <a:rPr sz="2400" dirty="0">
                <a:latin typeface="Times New Roman"/>
                <a:cs typeface="Times New Roman"/>
              </a:rPr>
              <a:t>	: existential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quantification</a:t>
            </a:r>
            <a:endParaRPr sz="2400">
              <a:latin typeface="Times New Roman"/>
              <a:cs typeface="Times New Roman"/>
            </a:endParaRPr>
          </a:p>
          <a:p>
            <a:pPr marL="1169670" lvl="2" indent="-243204">
              <a:lnSpc>
                <a:spcPct val="100000"/>
              </a:lnSpc>
              <a:buSzPct val="95833"/>
              <a:buFont typeface="Wingdings"/>
              <a:buChar char=""/>
              <a:tabLst>
                <a:tab pos="1170305" algn="l"/>
              </a:tabLst>
            </a:pPr>
            <a:r>
              <a:rPr sz="2400" spc="-5" dirty="0">
                <a:latin typeface="Times New Roman"/>
                <a:cs typeface="Times New Roman"/>
              </a:rPr>
              <a:t>Example: </a:t>
            </a:r>
            <a:r>
              <a:rPr sz="2400" dirty="0">
                <a:latin typeface="Symbol"/>
                <a:cs typeface="Symbol"/>
              </a:rPr>
              <a:t></a:t>
            </a:r>
            <a:r>
              <a:rPr sz="2400" dirty="0">
                <a:latin typeface="Times New Roman"/>
                <a:cs typeface="Times New Roman"/>
              </a:rPr>
              <a:t>x </a:t>
            </a:r>
            <a:r>
              <a:rPr sz="2400" spc="-5" dirty="0">
                <a:latin typeface="Times New Roman"/>
                <a:cs typeface="Times New Roman"/>
              </a:rPr>
              <a:t>means </a:t>
            </a:r>
            <a:r>
              <a:rPr sz="2400" b="1" spc="-10" dirty="0">
                <a:latin typeface="Times New Roman"/>
                <a:cs typeface="Times New Roman"/>
              </a:rPr>
              <a:t>there </a:t>
            </a:r>
            <a:r>
              <a:rPr sz="2400" b="1" dirty="0">
                <a:latin typeface="Times New Roman"/>
                <a:cs typeface="Times New Roman"/>
              </a:rPr>
              <a:t>exist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  <a:p>
            <a:pPr marL="756285" lvl="1" indent="-287655">
              <a:lnSpc>
                <a:spcPct val="100000"/>
              </a:lnSpc>
              <a:buFont typeface="Arial"/>
              <a:buChar char="–"/>
              <a:tabLst>
                <a:tab pos="756920" algn="l"/>
                <a:tab pos="1278890" algn="l"/>
              </a:tabLst>
            </a:pPr>
            <a:r>
              <a:rPr sz="2400" dirty="0">
                <a:latin typeface="Symbol"/>
                <a:cs typeface="Symbol"/>
              </a:rPr>
              <a:t></a:t>
            </a:r>
            <a:r>
              <a:rPr sz="2400" dirty="0">
                <a:latin typeface="Times New Roman"/>
                <a:cs typeface="Times New Roman"/>
              </a:rPr>
              <a:t>	: universal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quantification</a:t>
            </a:r>
            <a:endParaRPr sz="2400">
              <a:latin typeface="Times New Roman"/>
              <a:cs typeface="Times New Roman"/>
            </a:endParaRPr>
          </a:p>
          <a:p>
            <a:pPr marL="1169670" lvl="2" indent="-243204">
              <a:lnSpc>
                <a:spcPct val="100000"/>
              </a:lnSpc>
              <a:spcBef>
                <a:spcPts val="5"/>
              </a:spcBef>
              <a:buSzPct val="95833"/>
              <a:buFont typeface="Wingdings"/>
              <a:buChar char=""/>
              <a:tabLst>
                <a:tab pos="1170305" algn="l"/>
              </a:tabLst>
            </a:pPr>
            <a:r>
              <a:rPr sz="2400" spc="-5" dirty="0">
                <a:latin typeface="Times New Roman"/>
                <a:cs typeface="Times New Roman"/>
              </a:rPr>
              <a:t>Example: </a:t>
            </a:r>
            <a:r>
              <a:rPr sz="2400" dirty="0">
                <a:latin typeface="Symbol"/>
                <a:cs typeface="Symbol"/>
              </a:rPr>
              <a:t></a:t>
            </a:r>
            <a:r>
              <a:rPr sz="2400" dirty="0">
                <a:latin typeface="Times New Roman"/>
                <a:cs typeface="Times New Roman"/>
              </a:rPr>
              <a:t>x </a:t>
            </a:r>
            <a:r>
              <a:rPr sz="2400" spc="-5" dirty="0">
                <a:latin typeface="Times New Roman"/>
                <a:cs typeface="Times New Roman"/>
              </a:rPr>
              <a:t>means </a:t>
            </a:r>
            <a:r>
              <a:rPr sz="2400" b="1" dirty="0">
                <a:latin typeface="Times New Roman"/>
                <a:cs typeface="Times New Roman"/>
              </a:rPr>
              <a:t>for all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22805"/>
            <a:ext cx="8072120" cy="2035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623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Constants</a:t>
            </a:r>
            <a:r>
              <a:rPr sz="2400" spc="-5" dirty="0">
                <a:latin typeface="Times New Roman"/>
                <a:cs typeface="Times New Roman"/>
              </a:rPr>
              <a:t>: </a:t>
            </a:r>
            <a:r>
              <a:rPr sz="2400" dirty="0">
                <a:latin typeface="Times New Roman"/>
                <a:cs typeface="Times New Roman"/>
              </a:rPr>
              <a:t>constants </a:t>
            </a:r>
            <a:r>
              <a:rPr sz="2400" spc="-5" dirty="0">
                <a:latin typeface="Times New Roman"/>
                <a:cs typeface="Times New Roman"/>
              </a:rPr>
              <a:t>are fixed-values terms that belong </a:t>
            </a:r>
            <a:r>
              <a:rPr sz="2400" dirty="0">
                <a:latin typeface="Times New Roman"/>
                <a:cs typeface="Times New Roman"/>
              </a:rPr>
              <a:t>to a  given </a:t>
            </a:r>
            <a:r>
              <a:rPr sz="2400" spc="-5" dirty="0">
                <a:latin typeface="Times New Roman"/>
                <a:cs typeface="Times New Roman"/>
              </a:rPr>
              <a:t>domain of discourse. </a:t>
            </a:r>
            <a:r>
              <a:rPr sz="2400" dirty="0">
                <a:latin typeface="Times New Roman"/>
                <a:cs typeface="Times New Roman"/>
              </a:rPr>
              <a:t>They are </a:t>
            </a:r>
            <a:r>
              <a:rPr sz="2400" spc="-5" dirty="0">
                <a:latin typeface="Times New Roman"/>
                <a:cs typeface="Times New Roman"/>
              </a:rPr>
              <a:t>denoted by numbers,  words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small </a:t>
            </a:r>
            <a:r>
              <a:rPr sz="2400" spc="-20" dirty="0">
                <a:latin typeface="Times New Roman"/>
                <a:cs typeface="Times New Roman"/>
              </a:rPr>
              <a:t>letter.</a:t>
            </a:r>
            <a:endParaRPr sz="2400">
              <a:latin typeface="Times New Roman"/>
              <a:cs typeface="Times New Roman"/>
            </a:endParaRPr>
          </a:p>
          <a:p>
            <a:pPr marL="355600" marR="5715" indent="-343535" algn="just">
              <a:lnSpc>
                <a:spcPts val="3560"/>
              </a:lnSpc>
              <a:spcBef>
                <a:spcPts val="130"/>
              </a:spcBef>
              <a:buFont typeface="Arial"/>
              <a:buChar char="•"/>
              <a:tabLst>
                <a:tab pos="356235" algn="l"/>
              </a:tabLst>
            </a:pPr>
            <a:r>
              <a:rPr sz="2400" b="1" spc="-25" dirty="0">
                <a:latin typeface="Times New Roman"/>
                <a:cs typeface="Times New Roman"/>
              </a:rPr>
              <a:t>Variables: </a:t>
            </a:r>
            <a:r>
              <a:rPr sz="2400" spc="-5" dirty="0">
                <a:latin typeface="Times New Roman"/>
                <a:cs typeface="Times New Roman"/>
              </a:rPr>
              <a:t>variables </a:t>
            </a:r>
            <a:r>
              <a:rPr sz="240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terms </a:t>
            </a:r>
            <a:r>
              <a:rPr sz="2400" dirty="0">
                <a:latin typeface="Times New Roman"/>
                <a:cs typeface="Times New Roman"/>
              </a:rPr>
              <a:t>that </a:t>
            </a:r>
            <a:r>
              <a:rPr sz="2400" spc="-5" dirty="0">
                <a:latin typeface="Times New Roman"/>
                <a:cs typeface="Times New Roman"/>
              </a:rPr>
              <a:t>can assume </a:t>
            </a:r>
            <a:r>
              <a:rPr sz="2400" spc="-10" dirty="0">
                <a:latin typeface="Times New Roman"/>
                <a:cs typeface="Times New Roman"/>
              </a:rPr>
              <a:t>different </a:t>
            </a:r>
            <a:r>
              <a:rPr sz="2400" spc="-5" dirty="0">
                <a:latin typeface="Times New Roman"/>
                <a:cs typeface="Times New Roman"/>
              </a:rPr>
              <a:t>values  </a:t>
            </a:r>
            <a:r>
              <a:rPr sz="2400" dirty="0">
                <a:latin typeface="Times New Roman"/>
                <a:cs typeface="Times New Roman"/>
              </a:rPr>
              <a:t>over a given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domain</a:t>
            </a:r>
            <a:r>
              <a:rPr sz="3200" spc="-5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00350" y="496646"/>
            <a:ext cx="35445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Syntax </a:t>
            </a:r>
            <a:r>
              <a:rPr spc="-5" dirty="0"/>
              <a:t>of</a:t>
            </a:r>
            <a:r>
              <a:rPr spc="-30" dirty="0"/>
              <a:t> </a:t>
            </a:r>
            <a:r>
              <a:rPr spc="-10" dirty="0"/>
              <a:t>FOPL...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3398" y="119837"/>
            <a:ext cx="35445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Syntax </a:t>
            </a:r>
            <a:r>
              <a:rPr spc="-5" dirty="0"/>
              <a:t>of</a:t>
            </a:r>
            <a:r>
              <a:rPr spc="-30" dirty="0"/>
              <a:t> </a:t>
            </a:r>
            <a:r>
              <a:rPr spc="-10" dirty="0"/>
              <a:t>FOPL...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1013205"/>
            <a:ext cx="7795259" cy="460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623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Predicates: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predicate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defined as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10" dirty="0">
                <a:latin typeface="Times New Roman"/>
                <a:cs typeface="Times New Roman"/>
              </a:rPr>
              <a:t>relation </a:t>
            </a:r>
            <a:r>
              <a:rPr sz="2400" dirty="0">
                <a:latin typeface="Times New Roman"/>
                <a:cs typeface="Times New Roman"/>
              </a:rPr>
              <a:t>that </a:t>
            </a:r>
            <a:r>
              <a:rPr sz="2400" spc="-5" dirty="0">
                <a:latin typeface="Times New Roman"/>
                <a:cs typeface="Times New Roman"/>
              </a:rPr>
              <a:t>binds </a:t>
            </a:r>
            <a:r>
              <a:rPr sz="2400" spc="5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two atoms </a:t>
            </a:r>
            <a:r>
              <a:rPr sz="2400" spc="-20" dirty="0">
                <a:latin typeface="Times New Roman"/>
                <a:cs typeface="Times New Roman"/>
              </a:rPr>
              <a:t>together. </a:t>
            </a:r>
            <a:r>
              <a:rPr sz="2400" spc="-10" dirty="0">
                <a:latin typeface="Times New Roman"/>
                <a:cs typeface="Times New Roman"/>
              </a:rPr>
              <a:t>Ex: </a:t>
            </a:r>
            <a:r>
              <a:rPr sz="2400" spc="-5" dirty="0">
                <a:latin typeface="Times New Roman"/>
                <a:cs typeface="Times New Roman"/>
              </a:rPr>
              <a:t>Rabbit likes </a:t>
            </a:r>
            <a:r>
              <a:rPr sz="2400" dirty="0">
                <a:latin typeface="Times New Roman"/>
                <a:cs typeface="Times New Roman"/>
              </a:rPr>
              <a:t>carrots, is </a:t>
            </a:r>
            <a:r>
              <a:rPr sz="2400" spc="-5" dirty="0">
                <a:latin typeface="Times New Roman"/>
                <a:cs typeface="Times New Roman"/>
              </a:rPr>
              <a:t>represented  as</a:t>
            </a:r>
            <a:endParaRPr sz="2400" dirty="0">
              <a:latin typeface="Times New Roman"/>
              <a:cs typeface="Times New Roman"/>
            </a:endParaRPr>
          </a:p>
          <a:p>
            <a:pPr marL="1170305" lvl="1" indent="-243840" algn="just">
              <a:lnSpc>
                <a:spcPct val="100000"/>
              </a:lnSpc>
              <a:buSzPct val="95833"/>
              <a:buFont typeface="Wingdings"/>
              <a:buChar char=""/>
              <a:tabLst>
                <a:tab pos="1170940" algn="l"/>
              </a:tabLst>
            </a:pPr>
            <a:r>
              <a:rPr sz="2400" b="1" dirty="0">
                <a:latin typeface="Times New Roman"/>
                <a:cs typeface="Times New Roman"/>
              </a:rPr>
              <a:t>LIKES(</a:t>
            </a:r>
            <a:r>
              <a:rPr sz="2400" dirty="0">
                <a:latin typeface="Times New Roman"/>
                <a:cs typeface="Times New Roman"/>
              </a:rPr>
              <a:t>rabit,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carrots)</a:t>
            </a:r>
          </a:p>
          <a:p>
            <a:pPr marL="1003300" marR="751205" indent="-76200" algn="just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Here </a:t>
            </a:r>
            <a:r>
              <a:rPr sz="2400" b="1" spc="-5" dirty="0">
                <a:latin typeface="Times New Roman"/>
                <a:cs typeface="Times New Roman"/>
              </a:rPr>
              <a:t>LIKES </a:t>
            </a:r>
            <a:r>
              <a:rPr sz="2400" b="1" dirty="0">
                <a:latin typeface="Times New Roman"/>
                <a:cs typeface="Times New Roman"/>
              </a:rPr>
              <a:t>is a </a:t>
            </a:r>
            <a:r>
              <a:rPr sz="2400" b="1" spc="-10" dirty="0">
                <a:latin typeface="Times New Roman"/>
                <a:cs typeface="Times New Roman"/>
              </a:rPr>
              <a:t>predicate </a:t>
            </a:r>
            <a:r>
              <a:rPr sz="2400" b="1" dirty="0">
                <a:latin typeface="Times New Roman"/>
                <a:cs typeface="Times New Roman"/>
              </a:rPr>
              <a:t>that links </a:t>
            </a:r>
            <a:r>
              <a:rPr sz="2400" b="1" spc="-5" dirty="0">
                <a:latin typeface="Times New Roman"/>
                <a:cs typeface="Times New Roman"/>
              </a:rPr>
              <a:t>two </a:t>
            </a:r>
            <a:r>
              <a:rPr sz="2400" b="1" dirty="0">
                <a:latin typeface="Times New Roman"/>
                <a:cs typeface="Times New Roman"/>
              </a:rPr>
              <a:t>atoms  “rabbit“ </a:t>
            </a:r>
            <a:r>
              <a:rPr sz="2400" b="1" spc="-5" dirty="0">
                <a:latin typeface="Times New Roman"/>
                <a:cs typeface="Times New Roman"/>
              </a:rPr>
              <a:t>and “carrots“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buFont typeface="Arial"/>
              <a:buChar char="•"/>
              <a:tabLst>
                <a:tab pos="35623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Functions</a:t>
            </a:r>
            <a:r>
              <a:rPr sz="2400" spc="-5" dirty="0">
                <a:latin typeface="Times New Roman"/>
                <a:cs typeface="Times New Roman"/>
              </a:rPr>
              <a:t>: it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also possible </a:t>
            </a:r>
            <a:r>
              <a:rPr sz="2400" dirty="0">
                <a:latin typeface="Times New Roman"/>
                <a:cs typeface="Times New Roman"/>
              </a:rPr>
              <a:t>to have a </a:t>
            </a:r>
            <a:r>
              <a:rPr sz="2400" spc="-5" dirty="0">
                <a:latin typeface="Times New Roman"/>
                <a:cs typeface="Times New Roman"/>
              </a:rPr>
              <a:t>function as </a:t>
            </a:r>
            <a:r>
              <a:rPr sz="2400" dirty="0">
                <a:latin typeface="Times New Roman"/>
                <a:cs typeface="Times New Roman"/>
              </a:rPr>
              <a:t>an  </a:t>
            </a:r>
            <a:r>
              <a:rPr sz="2400" spc="-10" dirty="0">
                <a:latin typeface="Times New Roman"/>
                <a:cs typeface="Times New Roman"/>
              </a:rPr>
              <a:t>argument, </a:t>
            </a:r>
            <a:r>
              <a:rPr sz="2400" dirty="0">
                <a:latin typeface="Times New Roman"/>
                <a:cs typeface="Times New Roman"/>
              </a:rPr>
              <a:t>e.g. “ </a:t>
            </a:r>
            <a:r>
              <a:rPr sz="2400" spc="-50" dirty="0" smtClean="0">
                <a:latin typeface="Times New Roman"/>
                <a:cs typeface="Times New Roman"/>
              </a:rPr>
              <a:t>Rav</a:t>
            </a:r>
            <a:r>
              <a:rPr lang="en-US" sz="2400" spc="-50" dirty="0" smtClean="0">
                <a:latin typeface="Times New Roman"/>
                <a:cs typeface="Times New Roman"/>
              </a:rPr>
              <a:t>i’</a:t>
            </a:r>
            <a:r>
              <a:rPr sz="2400" spc="-50" dirty="0" smtClean="0">
                <a:latin typeface="Times New Roman"/>
                <a:cs typeface="Times New Roman"/>
              </a:rPr>
              <a:t>s </a:t>
            </a:r>
            <a:r>
              <a:rPr sz="2400" spc="-5" dirty="0">
                <a:latin typeface="Times New Roman"/>
                <a:cs typeface="Times New Roman"/>
              </a:rPr>
              <a:t>father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0" dirty="0" smtClean="0">
                <a:latin typeface="Times New Roman"/>
                <a:cs typeface="Times New Roman"/>
              </a:rPr>
              <a:t>Rani</a:t>
            </a:r>
            <a:r>
              <a:rPr lang="en-US" sz="2400" spc="-50" dirty="0" smtClean="0">
                <a:latin typeface="Times New Roman"/>
                <a:cs typeface="Times New Roman"/>
              </a:rPr>
              <a:t>'</a:t>
            </a:r>
            <a:r>
              <a:rPr sz="2400" spc="-50" dirty="0" smtClean="0">
                <a:latin typeface="Times New Roman"/>
                <a:cs typeface="Times New Roman"/>
              </a:rPr>
              <a:t>s </a:t>
            </a:r>
            <a:r>
              <a:rPr sz="2400" dirty="0" smtClean="0">
                <a:latin typeface="Times New Roman"/>
                <a:cs typeface="Times New Roman"/>
              </a:rPr>
              <a:t>father</a:t>
            </a:r>
            <a:r>
              <a:rPr lang="en-US" sz="2400" dirty="0" smtClean="0">
                <a:latin typeface="Times New Roman"/>
                <a:cs typeface="Times New Roman"/>
              </a:rPr>
              <a:t>" </a:t>
            </a:r>
            <a:r>
              <a:rPr sz="2400" spc="-15" dirty="0" smtClean="0">
                <a:latin typeface="Times New Roman"/>
                <a:cs typeface="Times New Roman"/>
              </a:rPr>
              <a:t>is   </a:t>
            </a:r>
            <a:r>
              <a:rPr sz="2400" dirty="0">
                <a:latin typeface="Times New Roman"/>
                <a:cs typeface="Times New Roman"/>
              </a:rPr>
              <a:t>represented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as-</a:t>
            </a:r>
          </a:p>
          <a:p>
            <a:pPr marL="756285" indent="-287020">
              <a:lnSpc>
                <a:spcPct val="100000"/>
              </a:lnSpc>
              <a:spcBef>
                <a:spcPts val="1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20" dirty="0">
                <a:latin typeface="Times New Roman"/>
                <a:cs typeface="Times New Roman"/>
              </a:rPr>
              <a:t>FATHER(father(Ravi),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Rani)</a:t>
            </a:r>
            <a:endParaRPr sz="2000" dirty="0">
              <a:latin typeface="Times New Roman"/>
              <a:cs typeface="Times New Roman"/>
            </a:endParaRPr>
          </a:p>
          <a:p>
            <a:pPr marL="756285" indent="-28702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6285" algn="l"/>
                <a:tab pos="756920" algn="l"/>
                <a:tab pos="1394460" algn="l"/>
                <a:tab pos="2484755" algn="l"/>
                <a:tab pos="2799080" algn="l"/>
                <a:tab pos="3056255" algn="l"/>
                <a:tab pos="4130675" algn="l"/>
                <a:tab pos="4641215" algn="l"/>
                <a:tab pos="6025515" algn="l"/>
                <a:tab pos="6339840" algn="l"/>
                <a:tab pos="6595745" algn="l"/>
                <a:tab pos="7586345" algn="l"/>
              </a:tabLst>
            </a:pPr>
            <a:r>
              <a:rPr sz="2000" dirty="0">
                <a:latin typeface="Times New Roman"/>
                <a:cs typeface="Times New Roman"/>
              </a:rPr>
              <a:t>Here	</a:t>
            </a:r>
            <a:r>
              <a:rPr sz="2000" spc="-145" dirty="0">
                <a:latin typeface="Times New Roman"/>
                <a:cs typeface="Times New Roman"/>
              </a:rPr>
              <a:t>F</a:t>
            </a:r>
            <a:r>
              <a:rPr sz="2000" spc="-21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TH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	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s	a	</a:t>
            </a:r>
            <a:r>
              <a:rPr sz="2000" spc="-10" dirty="0">
                <a:latin typeface="Times New Roman"/>
                <a:cs typeface="Times New Roman"/>
              </a:rPr>
              <a:t>p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di</a:t>
            </a:r>
            <a:r>
              <a:rPr sz="2000" spc="-20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	</a:t>
            </a:r>
            <a:r>
              <a:rPr sz="2000" spc="-1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nd	fa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10" dirty="0">
                <a:latin typeface="Times New Roman"/>
                <a:cs typeface="Times New Roman"/>
              </a:rPr>
              <a:t>er</a:t>
            </a:r>
            <a:r>
              <a:rPr sz="2000" dirty="0">
                <a:latin typeface="Times New Roman"/>
                <a:cs typeface="Times New Roman"/>
              </a:rPr>
              <a:t>(Rav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)	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s	a	</a:t>
            </a:r>
            <a:r>
              <a:rPr sz="2000" spc="-10" dirty="0">
                <a:latin typeface="Times New Roman"/>
                <a:cs typeface="Times New Roman"/>
              </a:rPr>
              <a:t>f</a:t>
            </a:r>
            <a:r>
              <a:rPr sz="2000" dirty="0">
                <a:latin typeface="Times New Roman"/>
                <a:cs typeface="Times New Roman"/>
              </a:rPr>
              <a:t>u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spc="-1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n	</a:t>
            </a:r>
            <a:r>
              <a:rPr sz="2000" spc="-20" dirty="0">
                <a:latin typeface="Times New Roman"/>
                <a:cs typeface="Times New Roman"/>
              </a:rPr>
              <a:t>to</a:t>
            </a:r>
            <a:endParaRPr sz="2000" dirty="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indicate </a:t>
            </a:r>
            <a:r>
              <a:rPr sz="2000" spc="-40" dirty="0" smtClean="0">
                <a:latin typeface="Times New Roman"/>
                <a:cs typeface="Times New Roman"/>
              </a:rPr>
              <a:t>Rav</a:t>
            </a:r>
            <a:r>
              <a:rPr lang="en-US" sz="2000" spc="-40" dirty="0" smtClean="0">
                <a:latin typeface="Times New Roman"/>
                <a:cs typeface="Times New Roman"/>
              </a:rPr>
              <a:t>i’</a:t>
            </a:r>
            <a:r>
              <a:rPr sz="2000" spc="-40" dirty="0" smtClean="0">
                <a:latin typeface="Times New Roman"/>
                <a:cs typeface="Times New Roman"/>
              </a:rPr>
              <a:t>s</a:t>
            </a:r>
            <a:r>
              <a:rPr sz="2000" spc="-35" dirty="0" smtClean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father.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0350" y="496646"/>
            <a:ext cx="35445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Syntax </a:t>
            </a:r>
            <a:r>
              <a:rPr spc="-5" dirty="0"/>
              <a:t>of</a:t>
            </a:r>
            <a:r>
              <a:rPr spc="-30" dirty="0"/>
              <a:t> </a:t>
            </a:r>
            <a:r>
              <a:rPr spc="-10" dirty="0"/>
              <a:t>FOPL...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3370"/>
            <a:ext cx="8074659" cy="446151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marR="7620" indent="-343535" algn="just">
              <a:lnSpc>
                <a:spcPts val="3240"/>
              </a:lnSpc>
              <a:spcBef>
                <a:spcPts val="505"/>
              </a:spcBef>
              <a:buFont typeface="Arial"/>
              <a:buChar char="•"/>
              <a:tabLst>
                <a:tab pos="356235" algn="l"/>
              </a:tabLst>
            </a:pPr>
            <a:r>
              <a:rPr sz="3000" spc="-15" dirty="0">
                <a:latin typeface="Calibri"/>
                <a:cs typeface="Calibri"/>
              </a:rPr>
              <a:t>Constants, </a:t>
            </a:r>
            <a:r>
              <a:rPr sz="3000" spc="-10" dirty="0">
                <a:latin typeface="Calibri"/>
                <a:cs typeface="Calibri"/>
              </a:rPr>
              <a:t>variables, </a:t>
            </a:r>
            <a:r>
              <a:rPr sz="3000" dirty="0">
                <a:latin typeface="Calibri"/>
                <a:cs typeface="Calibri"/>
              </a:rPr>
              <a:t>and </a:t>
            </a:r>
            <a:r>
              <a:rPr sz="3000" spc="-10" dirty="0">
                <a:latin typeface="Calibri"/>
                <a:cs typeface="Calibri"/>
              </a:rPr>
              <a:t>functions </a:t>
            </a:r>
            <a:r>
              <a:rPr sz="3000" spc="-20" dirty="0">
                <a:latin typeface="Calibri"/>
                <a:cs typeface="Calibri"/>
              </a:rPr>
              <a:t>are </a:t>
            </a:r>
            <a:r>
              <a:rPr sz="3000" spc="-25" dirty="0">
                <a:latin typeface="Calibri"/>
                <a:cs typeface="Calibri"/>
              </a:rPr>
              <a:t>referred  </a:t>
            </a:r>
            <a:r>
              <a:rPr sz="3000" spc="-15" dirty="0">
                <a:latin typeface="Calibri"/>
                <a:cs typeface="Calibri"/>
              </a:rPr>
              <a:t>to </a:t>
            </a:r>
            <a:r>
              <a:rPr sz="3000" dirty="0">
                <a:latin typeface="Calibri"/>
                <a:cs typeface="Calibri"/>
              </a:rPr>
              <a:t>as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terms</a:t>
            </a:r>
            <a:r>
              <a:rPr sz="3000" spc="-10" dirty="0">
                <a:latin typeface="Calibri"/>
                <a:cs typeface="Calibri"/>
              </a:rPr>
              <a:t>.</a:t>
            </a:r>
            <a:endParaRPr sz="3000">
              <a:latin typeface="Calibri"/>
              <a:cs typeface="Calibri"/>
            </a:endParaRPr>
          </a:p>
          <a:p>
            <a:pPr marL="355600" marR="6350" indent="-343535" algn="just">
              <a:lnSpc>
                <a:spcPts val="3240"/>
              </a:lnSpc>
              <a:spcBef>
                <a:spcPts val="725"/>
              </a:spcBef>
              <a:buFont typeface="Arial"/>
              <a:buChar char="•"/>
              <a:tabLst>
                <a:tab pos="443230" algn="l"/>
              </a:tabLst>
            </a:pPr>
            <a:r>
              <a:rPr dirty="0"/>
              <a:t>	</a:t>
            </a:r>
            <a:r>
              <a:rPr sz="3000" spc="-20" dirty="0">
                <a:latin typeface="Calibri"/>
                <a:cs typeface="Calibri"/>
              </a:rPr>
              <a:t>Predicates </a:t>
            </a:r>
            <a:r>
              <a:rPr sz="3000" spc="-15" dirty="0">
                <a:latin typeface="Calibri"/>
                <a:cs typeface="Calibri"/>
              </a:rPr>
              <a:t>are </a:t>
            </a:r>
            <a:r>
              <a:rPr sz="3000" spc="-30" dirty="0">
                <a:latin typeface="Calibri"/>
                <a:cs typeface="Calibri"/>
              </a:rPr>
              <a:t>referred </a:t>
            </a:r>
            <a:r>
              <a:rPr sz="3000" spc="-15" dirty="0">
                <a:latin typeface="Calibri"/>
                <a:cs typeface="Calibri"/>
              </a:rPr>
              <a:t>to </a:t>
            </a:r>
            <a:r>
              <a:rPr sz="3000" dirty="0">
                <a:latin typeface="Calibri"/>
                <a:cs typeface="Calibri"/>
              </a:rPr>
              <a:t>as </a:t>
            </a:r>
            <a:r>
              <a:rPr sz="30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atomic formulas</a:t>
            </a:r>
            <a:r>
              <a:rPr sz="3000" b="1" spc="-15" dirty="0">
                <a:latin typeface="Calibri"/>
                <a:cs typeface="Calibri"/>
              </a:rPr>
              <a:t> </a:t>
            </a:r>
            <a:r>
              <a:rPr sz="3000" spc="10" dirty="0">
                <a:latin typeface="Calibri"/>
                <a:cs typeface="Calibri"/>
              </a:rPr>
              <a:t>or  </a:t>
            </a:r>
            <a:r>
              <a:rPr sz="30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atoms</a:t>
            </a:r>
            <a:r>
              <a:rPr sz="3000" spc="-10" dirty="0">
                <a:latin typeface="Calibri"/>
                <a:cs typeface="Calibri"/>
              </a:rPr>
              <a:t>.</a:t>
            </a:r>
            <a:endParaRPr sz="3000">
              <a:latin typeface="Calibri"/>
              <a:cs typeface="Calibri"/>
            </a:endParaRPr>
          </a:p>
          <a:p>
            <a:pPr marL="355600" marR="5080" indent="-343535" algn="just">
              <a:lnSpc>
                <a:spcPts val="3240"/>
              </a:lnSpc>
              <a:spcBef>
                <a:spcPts val="720"/>
              </a:spcBef>
              <a:buFont typeface="Arial"/>
              <a:buChar char="•"/>
              <a:tabLst>
                <a:tab pos="356235" algn="l"/>
              </a:tabLst>
            </a:pPr>
            <a:r>
              <a:rPr sz="3000" spc="-5" dirty="0">
                <a:latin typeface="Calibri"/>
                <a:cs typeface="Calibri"/>
              </a:rPr>
              <a:t>When </a:t>
            </a:r>
            <a:r>
              <a:rPr sz="3000" spc="-10" dirty="0">
                <a:latin typeface="Calibri"/>
                <a:cs typeface="Calibri"/>
              </a:rPr>
              <a:t>we </a:t>
            </a:r>
            <a:r>
              <a:rPr sz="3000" spc="-20" dirty="0">
                <a:latin typeface="Calibri"/>
                <a:cs typeface="Calibri"/>
              </a:rPr>
              <a:t>want </a:t>
            </a:r>
            <a:r>
              <a:rPr sz="3000" spc="-15" dirty="0">
                <a:latin typeface="Calibri"/>
                <a:cs typeface="Calibri"/>
              </a:rPr>
              <a:t>to  </a:t>
            </a:r>
            <a:r>
              <a:rPr sz="3000" spc="-30" dirty="0">
                <a:latin typeface="Calibri"/>
                <a:cs typeface="Calibri"/>
              </a:rPr>
              <a:t>refer </a:t>
            </a:r>
            <a:r>
              <a:rPr sz="3000" spc="-15" dirty="0">
                <a:latin typeface="Calibri"/>
                <a:cs typeface="Calibri"/>
              </a:rPr>
              <a:t>to  </a:t>
            </a:r>
            <a:r>
              <a:rPr sz="3000" dirty="0">
                <a:latin typeface="Calibri"/>
                <a:cs typeface="Calibri"/>
              </a:rPr>
              <a:t>an </a:t>
            </a:r>
            <a:r>
              <a:rPr sz="3000" spc="-15" dirty="0">
                <a:latin typeface="Calibri"/>
                <a:cs typeface="Calibri"/>
              </a:rPr>
              <a:t>atom</a:t>
            </a:r>
            <a:r>
              <a:rPr sz="3000" spc="6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or its  </a:t>
            </a:r>
            <a:r>
              <a:rPr sz="3000" spc="-15" dirty="0">
                <a:latin typeface="Calibri"/>
                <a:cs typeface="Calibri"/>
              </a:rPr>
              <a:t>negation, we </a:t>
            </a:r>
            <a:r>
              <a:rPr sz="3000" spc="-10" dirty="0">
                <a:latin typeface="Calibri"/>
                <a:cs typeface="Calibri"/>
              </a:rPr>
              <a:t>often </a:t>
            </a:r>
            <a:r>
              <a:rPr sz="3000" spc="-5" dirty="0">
                <a:latin typeface="Calibri"/>
                <a:cs typeface="Calibri"/>
              </a:rPr>
              <a:t>use </a:t>
            </a:r>
            <a:r>
              <a:rPr sz="3000" dirty="0">
                <a:latin typeface="Calibri"/>
                <a:cs typeface="Calibri"/>
              </a:rPr>
              <a:t>the </a:t>
            </a:r>
            <a:r>
              <a:rPr sz="3000" spc="-20" dirty="0">
                <a:latin typeface="Calibri"/>
                <a:cs typeface="Calibri"/>
              </a:rPr>
              <a:t>word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b="1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literal</a:t>
            </a:r>
            <a:r>
              <a:rPr sz="3000" spc="-20" dirty="0">
                <a:latin typeface="Calibri"/>
                <a:cs typeface="Calibri"/>
              </a:rPr>
              <a:t>.</a:t>
            </a:r>
            <a:endParaRPr sz="3000">
              <a:latin typeface="Calibri"/>
              <a:cs typeface="Calibri"/>
            </a:endParaRPr>
          </a:p>
          <a:p>
            <a:pPr marL="355600" marR="5080" indent="-343535" algn="just">
              <a:lnSpc>
                <a:spcPct val="90000"/>
              </a:lnSpc>
              <a:spcBef>
                <a:spcPts val="675"/>
              </a:spcBef>
              <a:buFont typeface="Arial"/>
              <a:buChar char="•"/>
              <a:tabLst>
                <a:tab pos="356235" algn="l"/>
              </a:tabLst>
            </a:pPr>
            <a:r>
              <a:rPr sz="3000" dirty="0">
                <a:latin typeface="Calibri"/>
                <a:cs typeface="Calibri"/>
              </a:rPr>
              <a:t>In </a:t>
            </a:r>
            <a:r>
              <a:rPr sz="3000" spc="-5" dirty="0">
                <a:latin typeface="Calibri"/>
                <a:cs typeface="Calibri"/>
              </a:rPr>
              <a:t>addition </a:t>
            </a:r>
            <a:r>
              <a:rPr sz="3000" spc="-15" dirty="0">
                <a:latin typeface="Calibri"/>
                <a:cs typeface="Calibri"/>
              </a:rPr>
              <a:t>to</a:t>
            </a:r>
            <a:r>
              <a:rPr sz="3000" spc="64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above  </a:t>
            </a:r>
            <a:r>
              <a:rPr sz="3000" spc="-10" dirty="0">
                <a:latin typeface="Calibri"/>
                <a:cs typeface="Calibri"/>
              </a:rPr>
              <a:t>symbols, left </a:t>
            </a:r>
            <a:r>
              <a:rPr sz="3000" dirty="0">
                <a:latin typeface="Calibri"/>
                <a:cs typeface="Calibri"/>
              </a:rPr>
              <a:t>and </a:t>
            </a:r>
            <a:r>
              <a:rPr sz="3000" spc="-10" dirty="0">
                <a:latin typeface="Calibri"/>
                <a:cs typeface="Calibri"/>
              </a:rPr>
              <a:t>right  parentheses </a:t>
            </a:r>
            <a:r>
              <a:rPr sz="3000" dirty="0">
                <a:latin typeface="Calibri"/>
                <a:cs typeface="Calibri"/>
              </a:rPr>
              <a:t>, </a:t>
            </a:r>
            <a:r>
              <a:rPr sz="3000" spc="-15" dirty="0">
                <a:latin typeface="Calibri"/>
                <a:cs typeface="Calibri"/>
              </a:rPr>
              <a:t>square </a:t>
            </a:r>
            <a:r>
              <a:rPr sz="3000" spc="-25" dirty="0">
                <a:latin typeface="Calibri"/>
                <a:cs typeface="Calibri"/>
              </a:rPr>
              <a:t>brackets, </a:t>
            </a:r>
            <a:r>
              <a:rPr sz="3000" spc="-15" dirty="0">
                <a:latin typeface="Calibri"/>
                <a:cs typeface="Calibri"/>
              </a:rPr>
              <a:t>braces, </a:t>
            </a:r>
            <a:r>
              <a:rPr sz="3000" dirty="0">
                <a:latin typeface="Calibri"/>
                <a:cs typeface="Calibri"/>
              </a:rPr>
              <a:t>and </a:t>
            </a:r>
            <a:r>
              <a:rPr sz="3000" spc="-10" dirty="0">
                <a:latin typeface="Calibri"/>
                <a:cs typeface="Calibri"/>
              </a:rPr>
              <a:t>the  </a:t>
            </a:r>
            <a:r>
              <a:rPr sz="3000" spc="-5" dirty="0">
                <a:latin typeface="Calibri"/>
                <a:cs typeface="Calibri"/>
              </a:rPr>
              <a:t>period </a:t>
            </a:r>
            <a:r>
              <a:rPr sz="3000" spc="-15" dirty="0">
                <a:latin typeface="Calibri"/>
                <a:cs typeface="Calibri"/>
              </a:rPr>
              <a:t>are</a:t>
            </a:r>
            <a:r>
              <a:rPr sz="3000" spc="64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used </a:t>
            </a:r>
            <a:r>
              <a:rPr sz="3000" spc="-25" dirty="0">
                <a:latin typeface="Calibri"/>
                <a:cs typeface="Calibri"/>
              </a:rPr>
              <a:t>for </a:t>
            </a:r>
            <a:r>
              <a:rPr sz="3000" spc="-10" dirty="0">
                <a:latin typeface="Calibri"/>
                <a:cs typeface="Calibri"/>
              </a:rPr>
              <a:t>punctuation </a:t>
            </a:r>
            <a:r>
              <a:rPr sz="3000" spc="-5" dirty="0">
                <a:latin typeface="Calibri"/>
                <a:cs typeface="Calibri"/>
              </a:rPr>
              <a:t>in </a:t>
            </a:r>
            <a:r>
              <a:rPr sz="3000" spc="-10" dirty="0">
                <a:latin typeface="Calibri"/>
                <a:cs typeface="Calibri"/>
              </a:rPr>
              <a:t>symbolic  </a:t>
            </a:r>
            <a:r>
              <a:rPr sz="3000" spc="-15" dirty="0">
                <a:latin typeface="Calibri"/>
                <a:cs typeface="Calibri"/>
              </a:rPr>
              <a:t>representation.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7741" y="496646"/>
            <a:ext cx="5669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Translating </a:t>
            </a:r>
            <a:r>
              <a:rPr spc="-5" dirty="0"/>
              <a:t>English </a:t>
            </a:r>
            <a:r>
              <a:rPr spc="-25" dirty="0"/>
              <a:t>to</a:t>
            </a:r>
            <a:r>
              <a:rPr spc="40" dirty="0"/>
              <a:t> </a:t>
            </a:r>
            <a:r>
              <a:rPr spc="-10" dirty="0"/>
              <a:t>FOPL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6661"/>
            <a:ext cx="3386454" cy="438531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200" spc="-5" dirty="0">
                <a:latin typeface="Times New Roman"/>
                <a:cs typeface="Times New Roman"/>
              </a:rPr>
              <a:t>Bhaskar likes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aeroplanes.</a:t>
            </a:r>
            <a:endParaRPr sz="22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3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200" spc="-60" dirty="0">
                <a:latin typeface="Times New Roman"/>
                <a:cs typeface="Times New Roman"/>
              </a:rPr>
              <a:t>Ravi‟s </a:t>
            </a:r>
            <a:r>
              <a:rPr sz="2200" spc="-5" dirty="0">
                <a:latin typeface="Times New Roman"/>
                <a:cs typeface="Times New Roman"/>
              </a:rPr>
              <a:t>father is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spc="-60" dirty="0">
                <a:latin typeface="Times New Roman"/>
                <a:cs typeface="Times New Roman"/>
              </a:rPr>
              <a:t>rani‟s</a:t>
            </a:r>
            <a:endParaRPr sz="2200">
              <a:latin typeface="Times New Roman"/>
              <a:cs typeface="Times New Roman"/>
            </a:endParaRPr>
          </a:p>
          <a:p>
            <a:pPr marL="527685">
              <a:lnSpc>
                <a:spcPct val="100000"/>
              </a:lnSpc>
            </a:pPr>
            <a:r>
              <a:rPr sz="2200" spc="-20" dirty="0">
                <a:latin typeface="Times New Roman"/>
                <a:cs typeface="Times New Roman"/>
              </a:rPr>
              <a:t>father.</a:t>
            </a:r>
            <a:endParaRPr sz="22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25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z="2200" spc="-5" dirty="0">
                <a:latin typeface="Times New Roman"/>
                <a:cs typeface="Times New Roman"/>
              </a:rPr>
              <a:t>Plato is a </a:t>
            </a:r>
            <a:r>
              <a:rPr sz="2200" spc="-10" dirty="0">
                <a:latin typeface="Times New Roman"/>
                <a:cs typeface="Times New Roman"/>
              </a:rPr>
              <a:t>man</a:t>
            </a:r>
            <a:endParaRPr sz="22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30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z="2200" spc="-5" dirty="0">
                <a:latin typeface="Times New Roman"/>
                <a:cs typeface="Times New Roman"/>
              </a:rPr>
              <a:t>Ram likes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mango.</a:t>
            </a:r>
            <a:endParaRPr sz="22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30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z="2200" spc="-10" dirty="0">
                <a:latin typeface="Times New Roman"/>
                <a:cs typeface="Times New Roman"/>
              </a:rPr>
              <a:t>Sima </a:t>
            </a:r>
            <a:r>
              <a:rPr sz="2200" spc="-5" dirty="0">
                <a:latin typeface="Times New Roman"/>
                <a:cs typeface="Times New Roman"/>
              </a:rPr>
              <a:t>is a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girl.</a:t>
            </a:r>
            <a:endParaRPr sz="22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25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z="2200" spc="-5" dirty="0">
                <a:latin typeface="Times New Roman"/>
                <a:cs typeface="Times New Roman"/>
              </a:rPr>
              <a:t>Rose is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red.</a:t>
            </a:r>
            <a:endParaRPr sz="22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30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z="2200" spc="-5" dirty="0">
                <a:latin typeface="Times New Roman"/>
                <a:cs typeface="Times New Roman"/>
              </a:rPr>
              <a:t>John owns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gold</a:t>
            </a:r>
            <a:endParaRPr sz="22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30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z="2200" spc="-5" dirty="0">
                <a:latin typeface="Times New Roman"/>
                <a:cs typeface="Times New Roman"/>
              </a:rPr>
              <a:t>Ram is taller than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mohan</a:t>
            </a:r>
            <a:endParaRPr sz="22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30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z="2200" spc="-5" dirty="0">
                <a:latin typeface="Times New Roman"/>
                <a:cs typeface="Times New Roman"/>
              </a:rPr>
              <a:t>My </a:t>
            </a:r>
            <a:r>
              <a:rPr sz="2200" spc="-10" dirty="0">
                <a:latin typeface="Times New Roman"/>
                <a:cs typeface="Times New Roman"/>
              </a:rPr>
              <a:t>name </a:t>
            </a:r>
            <a:r>
              <a:rPr sz="2200" spc="-5" dirty="0">
                <a:latin typeface="Times New Roman"/>
                <a:cs typeface="Times New Roman"/>
              </a:rPr>
              <a:t>is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khan</a:t>
            </a:r>
            <a:endParaRPr sz="22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25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z="2200" spc="-5" dirty="0">
                <a:latin typeface="Times New Roman"/>
                <a:cs typeface="Times New Roman"/>
              </a:rPr>
              <a:t>Apple is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fruit.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7741" y="496646"/>
            <a:ext cx="5669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Translating </a:t>
            </a:r>
            <a:r>
              <a:rPr spc="-5" dirty="0"/>
              <a:t>English </a:t>
            </a:r>
            <a:r>
              <a:rPr spc="-25" dirty="0"/>
              <a:t>to</a:t>
            </a:r>
            <a:r>
              <a:rPr spc="40" dirty="0"/>
              <a:t> </a:t>
            </a:r>
            <a:r>
              <a:rPr spc="-10" dirty="0"/>
              <a:t>FOPL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549650"/>
            <a:ext cx="4392930" cy="44157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59105" indent="-447040">
              <a:lnSpc>
                <a:spcPct val="100000"/>
              </a:lnSpc>
              <a:spcBef>
                <a:spcPts val="675"/>
              </a:spcBef>
              <a:buAutoNum type="arabicPeriod" startAt="11"/>
              <a:tabLst>
                <a:tab pos="459740" algn="l"/>
              </a:tabLst>
            </a:pPr>
            <a:r>
              <a:rPr sz="2400" dirty="0">
                <a:latin typeface="Times New Roman"/>
                <a:cs typeface="Times New Roman"/>
              </a:rPr>
              <a:t>Ram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male.</a:t>
            </a:r>
            <a:endParaRPr sz="2400">
              <a:latin typeface="Times New Roman"/>
              <a:cs typeface="Times New Roman"/>
            </a:endParaRPr>
          </a:p>
          <a:p>
            <a:pPr marL="463550" indent="-451484">
              <a:lnSpc>
                <a:spcPct val="100000"/>
              </a:lnSpc>
              <a:spcBef>
                <a:spcPts val="580"/>
              </a:spcBef>
              <a:buAutoNum type="arabicPeriod" startAt="11"/>
              <a:tabLst>
                <a:tab pos="464184" algn="l"/>
              </a:tabLst>
            </a:pPr>
            <a:r>
              <a:rPr sz="2400" spc="-25" dirty="0">
                <a:latin typeface="Times New Roman"/>
                <a:cs typeface="Times New Roman"/>
              </a:rPr>
              <a:t>Tuna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fish.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AutoNum type="arabicPeriod" startAt="11"/>
              <a:tabLst>
                <a:tab pos="469900" algn="l"/>
              </a:tabLst>
            </a:pPr>
            <a:r>
              <a:rPr sz="2400" spc="-5" dirty="0">
                <a:latin typeface="Times New Roman"/>
                <a:cs typeface="Times New Roman"/>
              </a:rPr>
              <a:t>Dashrath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85" dirty="0">
                <a:latin typeface="Times New Roman"/>
                <a:cs typeface="Times New Roman"/>
              </a:rPr>
              <a:t>ram‟s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father.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AutoNum type="arabicPeriod" startAt="11"/>
              <a:tabLst>
                <a:tab pos="469900" algn="l"/>
              </a:tabLst>
            </a:pPr>
            <a:r>
              <a:rPr sz="2400" spc="-5" dirty="0">
                <a:latin typeface="Times New Roman"/>
                <a:cs typeface="Times New Roman"/>
              </a:rPr>
              <a:t>Kush is son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ram.</a:t>
            </a:r>
            <a:endParaRPr sz="24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80"/>
              </a:spcBef>
              <a:buAutoNum type="arabicPeriod" startAt="11"/>
              <a:tabLst>
                <a:tab pos="527685" algn="l"/>
                <a:tab pos="528320" algn="l"/>
              </a:tabLst>
            </a:pPr>
            <a:r>
              <a:rPr sz="2400" dirty="0">
                <a:latin typeface="Times New Roman"/>
                <a:cs typeface="Times New Roman"/>
              </a:rPr>
              <a:t>Kaushaliya is </a:t>
            </a:r>
            <a:r>
              <a:rPr sz="2400" spc="-5" dirty="0">
                <a:latin typeface="Times New Roman"/>
                <a:cs typeface="Times New Roman"/>
              </a:rPr>
              <a:t>wife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Dashrath.</a:t>
            </a:r>
            <a:endParaRPr sz="24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75"/>
              </a:spcBef>
              <a:buAutoNum type="arabicPeriod" startAt="11"/>
              <a:tabLst>
                <a:tab pos="527685" algn="l"/>
                <a:tab pos="528320" algn="l"/>
              </a:tabLst>
            </a:pPr>
            <a:r>
              <a:rPr sz="2400" dirty="0">
                <a:latin typeface="Times New Roman"/>
                <a:cs typeface="Times New Roman"/>
              </a:rPr>
              <a:t>Clinton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tall.</a:t>
            </a:r>
            <a:endParaRPr sz="24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75"/>
              </a:spcBef>
              <a:buAutoNum type="arabicPeriod" startAt="11"/>
              <a:tabLst>
                <a:tab pos="527685" algn="l"/>
                <a:tab pos="528320" algn="l"/>
              </a:tabLst>
            </a:pPr>
            <a:r>
              <a:rPr sz="2400" dirty="0">
                <a:latin typeface="Times New Roman"/>
                <a:cs typeface="Times New Roman"/>
              </a:rPr>
              <a:t>There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a white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alligator.</a:t>
            </a:r>
            <a:endParaRPr sz="24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75"/>
              </a:spcBef>
              <a:buAutoNum type="arabicPeriod" startAt="11"/>
              <a:tabLst>
                <a:tab pos="527685" algn="l"/>
                <a:tab pos="528320" algn="l"/>
              </a:tabLst>
            </a:pPr>
            <a:r>
              <a:rPr sz="2400" spc="-5" dirty="0">
                <a:latin typeface="Times New Roman"/>
                <a:cs typeface="Times New Roman"/>
              </a:rPr>
              <a:t>All </a:t>
            </a:r>
            <a:r>
              <a:rPr sz="2400" dirty="0">
                <a:latin typeface="Times New Roman"/>
                <a:cs typeface="Times New Roman"/>
              </a:rPr>
              <a:t>kings are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person.</a:t>
            </a:r>
            <a:endParaRPr sz="2400">
              <a:latin typeface="Times New Roman"/>
              <a:cs typeface="Times New Roman"/>
            </a:endParaRPr>
          </a:p>
          <a:p>
            <a:pPr marL="603885" indent="-591820">
              <a:lnSpc>
                <a:spcPct val="100000"/>
              </a:lnSpc>
              <a:spcBef>
                <a:spcPts val="580"/>
              </a:spcBef>
              <a:buAutoNum type="arabicPeriod" startAt="11"/>
              <a:tabLst>
                <a:tab pos="603885" algn="l"/>
                <a:tab pos="604520" algn="l"/>
              </a:tabLst>
            </a:pPr>
            <a:r>
              <a:rPr sz="2400" dirty="0">
                <a:latin typeface="Times New Roman"/>
                <a:cs typeface="Times New Roman"/>
              </a:rPr>
              <a:t>Nobody loves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john.</a:t>
            </a:r>
            <a:endParaRPr sz="24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75"/>
              </a:spcBef>
              <a:buAutoNum type="arabicPeriod" startAt="11"/>
              <a:tabLst>
                <a:tab pos="527685" algn="l"/>
                <a:tab pos="528320" algn="l"/>
              </a:tabLst>
            </a:pPr>
            <a:r>
              <a:rPr sz="2400" dirty="0">
                <a:latin typeface="Times New Roman"/>
                <a:cs typeface="Times New Roman"/>
              </a:rPr>
              <a:t>Every one </a:t>
            </a:r>
            <a:r>
              <a:rPr sz="2400" spc="-5" dirty="0">
                <a:latin typeface="Times New Roman"/>
                <a:cs typeface="Times New Roman"/>
              </a:rPr>
              <a:t>has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father.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985" y="0"/>
            <a:ext cx="5127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2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7741" y="496646"/>
            <a:ext cx="5669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Translating </a:t>
            </a:r>
            <a:r>
              <a:rPr spc="-5" dirty="0"/>
              <a:t>English </a:t>
            </a:r>
            <a:r>
              <a:rPr spc="-25" dirty="0"/>
              <a:t>to</a:t>
            </a:r>
            <a:r>
              <a:rPr spc="40" dirty="0"/>
              <a:t> </a:t>
            </a:r>
            <a:r>
              <a:rPr spc="-10" dirty="0"/>
              <a:t>FOPL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pc="-5" dirty="0"/>
              <a:t>Bhaskar likes aeroplanes.</a:t>
            </a:r>
          </a:p>
          <a:p>
            <a:pPr marL="527685" indent="-515620">
              <a:lnSpc>
                <a:spcPct val="100000"/>
              </a:lnSpc>
              <a:spcBef>
                <a:spcPts val="53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pc="-60" dirty="0"/>
              <a:t>Ravi‟s </a:t>
            </a:r>
            <a:r>
              <a:rPr spc="-5" dirty="0"/>
              <a:t>father is</a:t>
            </a:r>
            <a:r>
              <a:rPr spc="40" dirty="0"/>
              <a:t> </a:t>
            </a:r>
            <a:r>
              <a:rPr spc="-60" dirty="0"/>
              <a:t>rani‟s</a:t>
            </a:r>
          </a:p>
          <a:p>
            <a:pPr marL="527685">
              <a:lnSpc>
                <a:spcPct val="100000"/>
              </a:lnSpc>
            </a:pPr>
            <a:r>
              <a:rPr spc="-20" dirty="0"/>
              <a:t>father.</a:t>
            </a:r>
          </a:p>
          <a:p>
            <a:pPr marL="527685" indent="-515620">
              <a:lnSpc>
                <a:spcPct val="100000"/>
              </a:lnSpc>
              <a:spcBef>
                <a:spcPts val="525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pc="-5" dirty="0"/>
              <a:t>Plato is a </a:t>
            </a:r>
            <a:r>
              <a:rPr spc="-10" dirty="0"/>
              <a:t>man.</a:t>
            </a:r>
          </a:p>
          <a:p>
            <a:pPr marL="527685" indent="-515620">
              <a:lnSpc>
                <a:spcPct val="100000"/>
              </a:lnSpc>
              <a:spcBef>
                <a:spcPts val="530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pc="-5" dirty="0"/>
              <a:t>Ram likes</a:t>
            </a:r>
            <a:r>
              <a:rPr spc="-20" dirty="0"/>
              <a:t> </a:t>
            </a:r>
            <a:r>
              <a:rPr spc="-5" dirty="0"/>
              <a:t>mango.</a:t>
            </a:r>
          </a:p>
          <a:p>
            <a:pPr marL="527685" indent="-515620">
              <a:lnSpc>
                <a:spcPct val="100000"/>
              </a:lnSpc>
              <a:spcBef>
                <a:spcPts val="530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pc="-10" dirty="0"/>
              <a:t>Sima </a:t>
            </a:r>
            <a:r>
              <a:rPr spc="-5" dirty="0"/>
              <a:t>is a</a:t>
            </a:r>
            <a:r>
              <a:rPr spc="20" dirty="0"/>
              <a:t> </a:t>
            </a:r>
            <a:r>
              <a:rPr spc="-5" dirty="0"/>
              <a:t>girl.</a:t>
            </a:r>
          </a:p>
          <a:p>
            <a:pPr marL="527685" indent="-515620">
              <a:lnSpc>
                <a:spcPct val="100000"/>
              </a:lnSpc>
              <a:spcBef>
                <a:spcPts val="525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pc="-5" dirty="0"/>
              <a:t>Rose is</a:t>
            </a:r>
            <a:r>
              <a:rPr spc="-20" dirty="0"/>
              <a:t> </a:t>
            </a:r>
            <a:r>
              <a:rPr spc="-5" dirty="0"/>
              <a:t>red.</a:t>
            </a:r>
          </a:p>
          <a:p>
            <a:pPr marL="527685" indent="-515620">
              <a:lnSpc>
                <a:spcPct val="100000"/>
              </a:lnSpc>
              <a:spcBef>
                <a:spcPts val="530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pc="-5" dirty="0"/>
              <a:t>John owns</a:t>
            </a:r>
            <a:r>
              <a:rPr spc="-25" dirty="0"/>
              <a:t> </a:t>
            </a:r>
            <a:r>
              <a:rPr spc="-5" dirty="0"/>
              <a:t>gold.</a:t>
            </a:r>
          </a:p>
          <a:p>
            <a:pPr marL="527685" indent="-515620">
              <a:lnSpc>
                <a:spcPct val="100000"/>
              </a:lnSpc>
              <a:spcBef>
                <a:spcPts val="530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pc="-5" dirty="0"/>
              <a:t>Ram is taller than</a:t>
            </a:r>
            <a:r>
              <a:rPr spc="-15" dirty="0"/>
              <a:t> </a:t>
            </a:r>
            <a:r>
              <a:rPr spc="-5" dirty="0"/>
              <a:t>mohan.</a:t>
            </a:r>
          </a:p>
          <a:p>
            <a:pPr marL="527685" indent="-515620">
              <a:lnSpc>
                <a:spcPct val="100000"/>
              </a:lnSpc>
              <a:spcBef>
                <a:spcPts val="530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pc="-5" dirty="0"/>
              <a:t>My </a:t>
            </a:r>
            <a:r>
              <a:rPr spc="-10" dirty="0"/>
              <a:t>name </a:t>
            </a:r>
            <a:r>
              <a:rPr spc="-5" dirty="0"/>
              <a:t>is</a:t>
            </a:r>
            <a:r>
              <a:rPr spc="10" dirty="0"/>
              <a:t> </a:t>
            </a:r>
            <a:r>
              <a:rPr spc="-5" dirty="0"/>
              <a:t>khan.</a:t>
            </a:r>
          </a:p>
          <a:p>
            <a:pPr marL="527685" indent="-515620">
              <a:lnSpc>
                <a:spcPct val="100000"/>
              </a:lnSpc>
              <a:spcBef>
                <a:spcPts val="525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pc="-5" dirty="0"/>
              <a:t>Apple is</a:t>
            </a:r>
            <a:r>
              <a:rPr spc="-15" dirty="0"/>
              <a:t> </a:t>
            </a:r>
            <a:r>
              <a:rPr spc="-5" dirty="0"/>
              <a:t>fruit.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27828" y="1549650"/>
            <a:ext cx="4074795" cy="4415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28650">
              <a:lnSpc>
                <a:spcPct val="120100"/>
              </a:lnSpc>
              <a:spcBef>
                <a:spcPts val="95"/>
              </a:spcBef>
            </a:pPr>
            <a:r>
              <a:rPr sz="2400" spc="-5" dirty="0">
                <a:latin typeface="Times New Roman"/>
                <a:cs typeface="Times New Roman"/>
              </a:rPr>
              <a:t>Likes </a:t>
            </a:r>
            <a:r>
              <a:rPr sz="2400" spc="-10" dirty="0">
                <a:latin typeface="Times New Roman"/>
                <a:cs typeface="Times New Roman"/>
              </a:rPr>
              <a:t>(bhaskar,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aeroplanes).  Father(father(ravi), rani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)).</a:t>
            </a:r>
            <a:endParaRPr sz="2400">
              <a:latin typeface="Times New Roman"/>
              <a:cs typeface="Times New Roman"/>
            </a:endParaRPr>
          </a:p>
          <a:p>
            <a:pPr marL="12700" marR="1644650">
              <a:lnSpc>
                <a:spcPct val="120000"/>
              </a:lnSpc>
            </a:pPr>
            <a:r>
              <a:rPr sz="2400" spc="-5" dirty="0">
                <a:latin typeface="Times New Roman"/>
                <a:cs typeface="Times New Roman"/>
              </a:rPr>
              <a:t>Man </a:t>
            </a:r>
            <a:r>
              <a:rPr sz="2400" dirty="0">
                <a:latin typeface="Times New Roman"/>
                <a:cs typeface="Times New Roman"/>
              </a:rPr>
              <a:t>(plato).  </a:t>
            </a:r>
            <a:r>
              <a:rPr sz="2400" spc="-5" dirty="0">
                <a:latin typeface="Times New Roman"/>
                <a:cs typeface="Times New Roman"/>
              </a:rPr>
              <a:t>Likes(ram,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mango).  Girl(sima)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2700" marR="1616075">
              <a:lnSpc>
                <a:spcPct val="120000"/>
              </a:lnSpc>
            </a:pPr>
            <a:r>
              <a:rPr sz="2400" dirty="0">
                <a:latin typeface="Times New Roman"/>
                <a:cs typeface="Times New Roman"/>
              </a:rPr>
              <a:t>Red (rose).  </a:t>
            </a:r>
            <a:r>
              <a:rPr sz="2400" spc="-5" dirty="0">
                <a:latin typeface="Times New Roman"/>
                <a:cs typeface="Times New Roman"/>
              </a:rPr>
              <a:t>Owns(john, </a:t>
            </a:r>
            <a:r>
              <a:rPr sz="2400" dirty="0">
                <a:latin typeface="Times New Roman"/>
                <a:cs typeface="Times New Roman"/>
              </a:rPr>
              <a:t>gold).  </a:t>
            </a:r>
            <a:r>
              <a:rPr sz="2400" spc="-20" dirty="0">
                <a:latin typeface="Times New Roman"/>
                <a:cs typeface="Times New Roman"/>
              </a:rPr>
              <a:t>Taller(ram,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mohan).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20000"/>
              </a:lnSpc>
              <a:spcBef>
                <a:spcPts val="5"/>
              </a:spcBef>
            </a:pPr>
            <a:r>
              <a:rPr sz="2400" spc="-10" dirty="0">
                <a:latin typeface="Times New Roman"/>
                <a:cs typeface="Times New Roman"/>
              </a:rPr>
              <a:t>Name </a:t>
            </a:r>
            <a:r>
              <a:rPr sz="2400" spc="-5" dirty="0">
                <a:latin typeface="Times New Roman"/>
                <a:cs typeface="Times New Roman"/>
              </a:rPr>
              <a:t>(khan) or </a:t>
            </a:r>
            <a:r>
              <a:rPr sz="2400" spc="-25" dirty="0">
                <a:latin typeface="Times New Roman"/>
                <a:cs typeface="Times New Roman"/>
              </a:rPr>
              <a:t>Name(my, </a:t>
            </a:r>
            <a:r>
              <a:rPr sz="2400" spc="-5" dirty="0">
                <a:latin typeface="Times New Roman"/>
                <a:cs typeface="Times New Roman"/>
              </a:rPr>
              <a:t>khan)  Fruit(apple).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7741" y="496646"/>
            <a:ext cx="5669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Translating </a:t>
            </a:r>
            <a:r>
              <a:rPr spc="-5" dirty="0"/>
              <a:t>English </a:t>
            </a:r>
            <a:r>
              <a:rPr spc="-25" dirty="0"/>
              <a:t>to</a:t>
            </a:r>
            <a:r>
              <a:rPr spc="40" dirty="0"/>
              <a:t> </a:t>
            </a:r>
            <a:r>
              <a:rPr spc="-10" dirty="0"/>
              <a:t>FOPL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595879"/>
            <a:ext cx="4392930" cy="4472378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59105" indent="-447040">
              <a:lnSpc>
                <a:spcPct val="100000"/>
              </a:lnSpc>
              <a:spcBef>
                <a:spcPts val="675"/>
              </a:spcBef>
              <a:buAutoNum type="arabicPeriod" startAt="11"/>
              <a:tabLst>
                <a:tab pos="459740" algn="l"/>
              </a:tabLst>
            </a:pPr>
            <a:r>
              <a:rPr sz="2400" dirty="0">
                <a:latin typeface="Times New Roman"/>
                <a:cs typeface="Times New Roman"/>
              </a:rPr>
              <a:t>Ram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male.</a:t>
            </a:r>
            <a:endParaRPr sz="2400">
              <a:latin typeface="Times New Roman"/>
              <a:cs typeface="Times New Roman"/>
            </a:endParaRPr>
          </a:p>
          <a:p>
            <a:pPr marL="463550" indent="-451484">
              <a:lnSpc>
                <a:spcPct val="100000"/>
              </a:lnSpc>
              <a:spcBef>
                <a:spcPts val="575"/>
              </a:spcBef>
              <a:buAutoNum type="arabicPeriod" startAt="11"/>
              <a:tabLst>
                <a:tab pos="464184" algn="l"/>
              </a:tabLst>
            </a:pPr>
            <a:r>
              <a:rPr sz="2400" spc="-25" dirty="0">
                <a:latin typeface="Times New Roman"/>
                <a:cs typeface="Times New Roman"/>
              </a:rPr>
              <a:t>Tuna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fish.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AutoNum type="arabicPeriod" startAt="11"/>
              <a:tabLst>
                <a:tab pos="469900" algn="l"/>
              </a:tabLst>
            </a:pPr>
            <a:r>
              <a:rPr sz="2400" spc="-5" dirty="0">
                <a:latin typeface="Times New Roman"/>
                <a:cs typeface="Times New Roman"/>
              </a:rPr>
              <a:t>Dashrath </a:t>
            </a:r>
            <a:r>
              <a:rPr sz="2400">
                <a:latin typeface="Times New Roman"/>
                <a:cs typeface="Times New Roman"/>
              </a:rPr>
              <a:t>is </a:t>
            </a:r>
            <a:r>
              <a:rPr sz="2400" spc="-85" smtClean="0">
                <a:latin typeface="Times New Roman"/>
                <a:cs typeface="Times New Roman"/>
              </a:rPr>
              <a:t>ram</a:t>
            </a:r>
            <a:r>
              <a:rPr lang="en-US" sz="2400" spc="-85" smtClean="0">
                <a:latin typeface="Times New Roman"/>
                <a:cs typeface="Times New Roman"/>
              </a:rPr>
              <a:t>'</a:t>
            </a:r>
            <a:r>
              <a:rPr sz="2400" spc="-85" smtClean="0">
                <a:latin typeface="Times New Roman"/>
                <a:cs typeface="Times New Roman"/>
              </a:rPr>
              <a:t>s</a:t>
            </a:r>
            <a:r>
              <a:rPr sz="2400" spc="-15" smtClean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father.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AutoNum type="arabicPeriod" startAt="11"/>
              <a:tabLst>
                <a:tab pos="469900" algn="l"/>
              </a:tabLst>
            </a:pPr>
            <a:r>
              <a:rPr sz="2400" spc="-5" dirty="0">
                <a:latin typeface="Times New Roman"/>
                <a:cs typeface="Times New Roman"/>
              </a:rPr>
              <a:t>Kush is son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ram.</a:t>
            </a:r>
            <a:endParaRPr sz="24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80"/>
              </a:spcBef>
              <a:buAutoNum type="arabicPeriod" startAt="11"/>
              <a:tabLst>
                <a:tab pos="527685" algn="l"/>
                <a:tab pos="528320" algn="l"/>
              </a:tabLst>
            </a:pPr>
            <a:r>
              <a:rPr sz="2400" dirty="0">
                <a:latin typeface="Times New Roman"/>
                <a:cs typeface="Times New Roman"/>
              </a:rPr>
              <a:t>Kaushaliya is </a:t>
            </a:r>
            <a:r>
              <a:rPr sz="2400" spc="-5" dirty="0">
                <a:latin typeface="Times New Roman"/>
                <a:cs typeface="Times New Roman"/>
              </a:rPr>
              <a:t>wife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Dashrath.</a:t>
            </a:r>
            <a:endParaRPr sz="24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75"/>
              </a:spcBef>
              <a:buAutoNum type="arabicPeriod" startAt="11"/>
              <a:tabLst>
                <a:tab pos="527685" algn="l"/>
                <a:tab pos="528320" algn="l"/>
              </a:tabLst>
            </a:pPr>
            <a:r>
              <a:rPr sz="2400" dirty="0">
                <a:latin typeface="Times New Roman"/>
                <a:cs typeface="Times New Roman"/>
              </a:rPr>
              <a:t>Clinton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tall.</a:t>
            </a:r>
            <a:endParaRPr sz="24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75"/>
              </a:spcBef>
              <a:buAutoNum type="arabicPeriod" startAt="11"/>
              <a:tabLst>
                <a:tab pos="527685" algn="l"/>
                <a:tab pos="528320" algn="l"/>
              </a:tabLst>
            </a:pPr>
            <a:r>
              <a:rPr sz="2400" dirty="0">
                <a:latin typeface="Times New Roman"/>
                <a:cs typeface="Times New Roman"/>
              </a:rPr>
              <a:t>There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a white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alligator.</a:t>
            </a:r>
            <a:endParaRPr sz="24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80"/>
              </a:spcBef>
              <a:buAutoNum type="arabicPeriod" startAt="11"/>
              <a:tabLst>
                <a:tab pos="527685" algn="l"/>
                <a:tab pos="528320" algn="l"/>
              </a:tabLst>
            </a:pPr>
            <a:r>
              <a:rPr sz="2400" spc="-5" dirty="0">
                <a:latin typeface="Times New Roman"/>
                <a:cs typeface="Times New Roman"/>
              </a:rPr>
              <a:t>All </a:t>
            </a:r>
            <a:r>
              <a:rPr sz="2400" dirty="0">
                <a:latin typeface="Times New Roman"/>
                <a:cs typeface="Times New Roman"/>
              </a:rPr>
              <a:t>kings are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person.</a:t>
            </a:r>
            <a:endParaRPr sz="2400">
              <a:latin typeface="Times New Roman"/>
              <a:cs typeface="Times New Roman"/>
            </a:endParaRPr>
          </a:p>
          <a:p>
            <a:pPr marL="603885" indent="-591820">
              <a:lnSpc>
                <a:spcPct val="100000"/>
              </a:lnSpc>
              <a:spcBef>
                <a:spcPts val="575"/>
              </a:spcBef>
              <a:buAutoNum type="arabicPeriod" startAt="11"/>
              <a:tabLst>
                <a:tab pos="603885" algn="l"/>
                <a:tab pos="604520" algn="l"/>
              </a:tabLst>
            </a:pPr>
            <a:r>
              <a:rPr sz="2400" dirty="0">
                <a:latin typeface="Times New Roman"/>
                <a:cs typeface="Times New Roman"/>
              </a:rPr>
              <a:t>Nobody loves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john.</a:t>
            </a:r>
            <a:endParaRPr sz="24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75"/>
              </a:spcBef>
              <a:buAutoNum type="arabicPeriod" startAt="11"/>
              <a:tabLst>
                <a:tab pos="527685" algn="l"/>
                <a:tab pos="528320" algn="l"/>
              </a:tabLst>
            </a:pPr>
            <a:r>
              <a:rPr sz="2400" dirty="0">
                <a:latin typeface="Times New Roman"/>
                <a:cs typeface="Times New Roman"/>
              </a:rPr>
              <a:t>Every one </a:t>
            </a:r>
            <a:r>
              <a:rPr sz="2400" spc="-5" dirty="0">
                <a:latin typeface="Times New Roman"/>
                <a:cs typeface="Times New Roman"/>
              </a:rPr>
              <a:t>has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father.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18335">
              <a:lnSpc>
                <a:spcPct val="120100"/>
              </a:lnSpc>
              <a:spcBef>
                <a:spcPts val="100"/>
              </a:spcBef>
            </a:pPr>
            <a:r>
              <a:rPr dirty="0"/>
              <a:t>Male</a:t>
            </a:r>
            <a:r>
              <a:rPr spc="-105" dirty="0"/>
              <a:t> </a:t>
            </a:r>
            <a:r>
              <a:rPr spc="-5" dirty="0"/>
              <a:t>(ram).  Fish</a:t>
            </a:r>
            <a:r>
              <a:rPr spc="-45" dirty="0"/>
              <a:t> </a:t>
            </a:r>
            <a:r>
              <a:rPr dirty="0"/>
              <a:t>(tuna).</a:t>
            </a:r>
          </a:p>
          <a:p>
            <a:pPr marL="12700" marR="581025">
              <a:lnSpc>
                <a:spcPct val="120000"/>
              </a:lnSpc>
            </a:pPr>
            <a:r>
              <a:rPr spc="-5" dirty="0"/>
              <a:t>Father </a:t>
            </a:r>
            <a:r>
              <a:rPr dirty="0"/>
              <a:t>(dashrath,</a:t>
            </a:r>
            <a:r>
              <a:rPr spc="-80" dirty="0"/>
              <a:t> </a:t>
            </a:r>
            <a:r>
              <a:rPr spc="-5" dirty="0"/>
              <a:t>ram).  Son(kush, ram).</a:t>
            </a: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pc="-10" dirty="0"/>
              <a:t>Wife(kaushaliya,</a:t>
            </a:r>
            <a:r>
              <a:rPr spc="-45" dirty="0"/>
              <a:t> </a:t>
            </a:r>
            <a:r>
              <a:rPr dirty="0"/>
              <a:t>dashrath).</a:t>
            </a:r>
          </a:p>
          <a:p>
            <a:pPr marL="12700" marR="1238885">
              <a:lnSpc>
                <a:spcPts val="2590"/>
              </a:lnSpc>
              <a:spcBef>
                <a:spcPts val="905"/>
              </a:spcBef>
            </a:pPr>
            <a:r>
              <a:rPr spc="-15" dirty="0"/>
              <a:t>Tall(clinton).  </a:t>
            </a:r>
            <a:r>
              <a:rPr dirty="0"/>
              <a:t>Alligator</a:t>
            </a:r>
            <a:r>
              <a:rPr spc="-120" dirty="0"/>
              <a:t> </a:t>
            </a:r>
            <a:r>
              <a:rPr dirty="0"/>
              <a:t>(white).</a:t>
            </a:r>
          </a:p>
          <a:p>
            <a:pPr marL="12700">
              <a:lnSpc>
                <a:spcPts val="2735"/>
              </a:lnSpc>
              <a:spcBef>
                <a:spcPts val="555"/>
              </a:spcBef>
            </a:pPr>
            <a:r>
              <a:rPr dirty="0">
                <a:latin typeface="Symbol"/>
                <a:cs typeface="Symbol"/>
              </a:rPr>
              <a:t></a:t>
            </a:r>
            <a:r>
              <a:rPr dirty="0"/>
              <a:t>x: </a:t>
            </a:r>
            <a:r>
              <a:rPr spc="-5" dirty="0"/>
              <a:t>Kings(x) </a:t>
            </a:r>
            <a:r>
              <a:rPr dirty="0">
                <a:latin typeface="Symbol"/>
                <a:cs typeface="Symbol"/>
              </a:rPr>
              <a:t></a:t>
            </a:r>
            <a:r>
              <a:rPr spc="-60" dirty="0"/>
              <a:t> </a:t>
            </a:r>
            <a:r>
              <a:rPr dirty="0"/>
              <a:t>Person(x).</a:t>
            </a:r>
          </a:p>
          <a:p>
            <a:pPr marL="12700">
              <a:lnSpc>
                <a:spcPts val="2590"/>
              </a:lnSpc>
            </a:pPr>
            <a:r>
              <a:rPr dirty="0">
                <a:latin typeface="Symbol"/>
                <a:cs typeface="Symbol"/>
              </a:rPr>
              <a:t></a:t>
            </a:r>
            <a:r>
              <a:rPr dirty="0"/>
              <a:t>x: ¬Loves(x,</a:t>
            </a:r>
            <a:r>
              <a:rPr spc="-25" dirty="0"/>
              <a:t> </a:t>
            </a:r>
            <a:r>
              <a:rPr dirty="0"/>
              <a:t>john).</a:t>
            </a:r>
          </a:p>
          <a:p>
            <a:pPr marL="12700">
              <a:lnSpc>
                <a:spcPts val="2735"/>
              </a:lnSpc>
            </a:pPr>
            <a:r>
              <a:rPr dirty="0">
                <a:latin typeface="Symbol"/>
                <a:cs typeface="Symbol"/>
              </a:rPr>
              <a:t></a:t>
            </a:r>
            <a:r>
              <a:rPr dirty="0"/>
              <a:t>x: </a:t>
            </a:r>
            <a:r>
              <a:rPr b="1" dirty="0">
                <a:latin typeface="Symbol"/>
                <a:cs typeface="Symbol"/>
              </a:rPr>
              <a:t></a:t>
            </a:r>
            <a:r>
              <a:rPr b="1" dirty="0">
                <a:latin typeface="Times New Roman"/>
                <a:cs typeface="Times New Roman"/>
              </a:rPr>
              <a:t>y:</a:t>
            </a:r>
            <a:r>
              <a:rPr b="1" spc="-40" dirty="0">
                <a:latin typeface="Times New Roman"/>
                <a:cs typeface="Times New Roman"/>
              </a:rPr>
              <a:t> </a:t>
            </a:r>
            <a:r>
              <a:rPr b="1" spc="-15" dirty="0">
                <a:latin typeface="Times New Roman"/>
                <a:cs typeface="Times New Roman"/>
              </a:rPr>
              <a:t>Father(y,x)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8952" y="496646"/>
            <a:ext cx="6089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Translate </a:t>
            </a:r>
            <a:r>
              <a:rPr spc="-25" dirty="0"/>
              <a:t>into </a:t>
            </a:r>
            <a:r>
              <a:rPr spc="-20" dirty="0"/>
              <a:t>predicate</a:t>
            </a:r>
            <a:r>
              <a:rPr spc="70" dirty="0"/>
              <a:t> </a:t>
            </a:r>
            <a:r>
              <a:rPr spc="-5" dirty="0"/>
              <a:t>logic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244854"/>
            <a:ext cx="7362825" cy="36474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584200" indent="-572135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584200" algn="l"/>
                <a:tab pos="584835" algn="l"/>
              </a:tabLst>
            </a:pPr>
            <a:r>
              <a:rPr sz="2400" dirty="0">
                <a:latin typeface="Times New Roman"/>
                <a:cs typeface="Times New Roman"/>
              </a:rPr>
              <a:t>Marcus </a:t>
            </a:r>
            <a:r>
              <a:rPr sz="2400" spc="-10" dirty="0">
                <a:latin typeface="Times New Roman"/>
                <a:cs typeface="Times New Roman"/>
              </a:rPr>
              <a:t>was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man.</a:t>
            </a:r>
            <a:endParaRPr sz="2400">
              <a:latin typeface="Times New Roman"/>
              <a:cs typeface="Times New Roman"/>
            </a:endParaRPr>
          </a:p>
          <a:p>
            <a:pPr marL="584200" indent="-57213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84200" algn="l"/>
                <a:tab pos="584835" algn="l"/>
              </a:tabLst>
            </a:pPr>
            <a:r>
              <a:rPr sz="2400" dirty="0">
                <a:latin typeface="Times New Roman"/>
                <a:cs typeface="Times New Roman"/>
              </a:rPr>
              <a:t>Marcus </a:t>
            </a:r>
            <a:r>
              <a:rPr sz="2400" spc="-10" dirty="0">
                <a:latin typeface="Times New Roman"/>
                <a:cs typeface="Times New Roman"/>
              </a:rPr>
              <a:t>was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Pompeian.</a:t>
            </a:r>
            <a:endParaRPr sz="2400">
              <a:latin typeface="Times New Roman"/>
              <a:cs typeface="Times New Roman"/>
            </a:endParaRPr>
          </a:p>
          <a:p>
            <a:pPr marL="584200" indent="-57213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84200" algn="l"/>
                <a:tab pos="584835" algn="l"/>
              </a:tabLst>
            </a:pPr>
            <a:r>
              <a:rPr sz="2400" dirty="0">
                <a:latin typeface="Times New Roman"/>
                <a:cs typeface="Times New Roman"/>
              </a:rPr>
              <a:t>All </a:t>
            </a:r>
            <a:r>
              <a:rPr sz="2400" spc="-5" dirty="0">
                <a:latin typeface="Times New Roman"/>
                <a:cs typeface="Times New Roman"/>
              </a:rPr>
              <a:t>Pompeians </a:t>
            </a:r>
            <a:r>
              <a:rPr sz="2400" dirty="0">
                <a:latin typeface="Times New Roman"/>
                <a:cs typeface="Times New Roman"/>
              </a:rPr>
              <a:t>were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Romans.</a:t>
            </a:r>
            <a:endParaRPr sz="2400">
              <a:latin typeface="Times New Roman"/>
              <a:cs typeface="Times New Roman"/>
            </a:endParaRPr>
          </a:p>
          <a:p>
            <a:pPr marL="584200" indent="-57213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84200" algn="l"/>
                <a:tab pos="584835" algn="l"/>
              </a:tabLst>
            </a:pPr>
            <a:r>
              <a:rPr sz="2400" dirty="0">
                <a:latin typeface="Times New Roman"/>
                <a:cs typeface="Times New Roman"/>
              </a:rPr>
              <a:t>Caesar </a:t>
            </a:r>
            <a:r>
              <a:rPr sz="2400" spc="-5" dirty="0">
                <a:latin typeface="Times New Roman"/>
                <a:cs typeface="Times New Roman"/>
              </a:rPr>
              <a:t>was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ruler.</a:t>
            </a:r>
            <a:endParaRPr sz="2400">
              <a:latin typeface="Times New Roman"/>
              <a:cs typeface="Times New Roman"/>
            </a:endParaRPr>
          </a:p>
          <a:p>
            <a:pPr marL="584200" indent="-572135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584200" algn="l"/>
                <a:tab pos="584835" algn="l"/>
              </a:tabLst>
            </a:pPr>
            <a:r>
              <a:rPr sz="2400" spc="-5" dirty="0">
                <a:latin typeface="Times New Roman"/>
                <a:cs typeface="Times New Roman"/>
              </a:rPr>
              <a:t>All Romans </a:t>
            </a:r>
            <a:r>
              <a:rPr sz="2400" dirty="0">
                <a:latin typeface="Times New Roman"/>
                <a:cs typeface="Times New Roman"/>
              </a:rPr>
              <a:t>were either loyal to Caesar or hated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him.</a:t>
            </a:r>
            <a:endParaRPr sz="2400">
              <a:latin typeface="Times New Roman"/>
              <a:cs typeface="Times New Roman"/>
            </a:endParaRPr>
          </a:p>
          <a:p>
            <a:pPr marL="584200" indent="-57213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84200" algn="l"/>
                <a:tab pos="584835" algn="l"/>
              </a:tabLst>
            </a:pPr>
            <a:r>
              <a:rPr sz="2400" dirty="0">
                <a:latin typeface="Times New Roman"/>
                <a:cs typeface="Times New Roman"/>
              </a:rPr>
              <a:t>Everyone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loyal to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someone.</a:t>
            </a:r>
            <a:endParaRPr sz="2400">
              <a:latin typeface="Times New Roman"/>
              <a:cs typeface="Times New Roman"/>
            </a:endParaRPr>
          </a:p>
          <a:p>
            <a:pPr marL="584200" indent="-57213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84200" algn="l"/>
                <a:tab pos="584835" algn="l"/>
              </a:tabLst>
            </a:pPr>
            <a:r>
              <a:rPr sz="2400" dirty="0">
                <a:latin typeface="Times New Roman"/>
                <a:cs typeface="Times New Roman"/>
              </a:rPr>
              <a:t>People only try to assassinate rulers they </a:t>
            </a:r>
            <a:r>
              <a:rPr sz="2400" spc="-5" dirty="0">
                <a:latin typeface="Times New Roman"/>
                <a:cs typeface="Times New Roman"/>
              </a:rPr>
              <a:t>aren't </a:t>
            </a:r>
            <a:r>
              <a:rPr sz="2400" dirty="0">
                <a:latin typeface="Times New Roman"/>
                <a:cs typeface="Times New Roman"/>
              </a:rPr>
              <a:t>loyal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to.</a:t>
            </a:r>
            <a:endParaRPr sz="2400">
              <a:latin typeface="Times New Roman"/>
              <a:cs typeface="Times New Roman"/>
            </a:endParaRPr>
          </a:p>
          <a:p>
            <a:pPr marL="584200" indent="-57213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84200" algn="l"/>
                <a:tab pos="584835" algn="l"/>
              </a:tabLst>
            </a:pPr>
            <a:r>
              <a:rPr sz="2400" dirty="0">
                <a:latin typeface="Times New Roman"/>
                <a:cs typeface="Times New Roman"/>
              </a:rPr>
              <a:t>Marcus tried to assassinate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Caesar.</a:t>
            </a:r>
            <a:endParaRPr sz="2400">
              <a:latin typeface="Times New Roman"/>
              <a:cs typeface="Times New Roman"/>
            </a:endParaRPr>
          </a:p>
          <a:p>
            <a:pPr marL="584200" indent="-572135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584200" algn="l"/>
                <a:tab pos="584835" algn="l"/>
              </a:tabLst>
            </a:pPr>
            <a:r>
              <a:rPr sz="2400" spc="-5" dirty="0">
                <a:latin typeface="Times New Roman"/>
                <a:cs typeface="Times New Roman"/>
              </a:rPr>
              <a:t>All </a:t>
            </a:r>
            <a:r>
              <a:rPr sz="2400" spc="-10" dirty="0">
                <a:latin typeface="Times New Roman"/>
                <a:cs typeface="Times New Roman"/>
              </a:rPr>
              <a:t>men </a:t>
            </a:r>
            <a:r>
              <a:rPr sz="2400" dirty="0">
                <a:latin typeface="Times New Roman"/>
                <a:cs typeface="Times New Roman"/>
              </a:rPr>
              <a:t>are people.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1221" y="496646"/>
            <a:ext cx="178371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5538" y="1166305"/>
            <a:ext cx="7755890" cy="42710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Marcus </a:t>
            </a:r>
            <a:r>
              <a:rPr sz="2400" spc="-5" dirty="0">
                <a:latin typeface="Times New Roman"/>
                <a:cs typeface="Times New Roman"/>
              </a:rPr>
              <a:t>was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man.</a:t>
            </a:r>
            <a:endParaRPr sz="2400">
              <a:latin typeface="Times New Roman"/>
              <a:cs typeface="Times New Roman"/>
            </a:endParaRPr>
          </a:p>
          <a:p>
            <a:pPr marL="927100" lvl="1" indent="-457834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927100" algn="l"/>
                <a:tab pos="927735" algn="l"/>
              </a:tabLst>
            </a:pPr>
            <a:r>
              <a:rPr sz="2400" dirty="0">
                <a:latin typeface="Times New Roman"/>
                <a:cs typeface="Times New Roman"/>
              </a:rPr>
              <a:t>Man(Marcus).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Marcus </a:t>
            </a:r>
            <a:r>
              <a:rPr sz="2400" spc="-10" dirty="0">
                <a:latin typeface="Times New Roman"/>
                <a:cs typeface="Times New Roman"/>
              </a:rPr>
              <a:t>was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Pompeian.</a:t>
            </a:r>
            <a:endParaRPr sz="2400">
              <a:latin typeface="Times New Roman"/>
              <a:cs typeface="Times New Roman"/>
            </a:endParaRPr>
          </a:p>
          <a:p>
            <a:pPr marL="927100" lvl="1" indent="-457834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927100" algn="l"/>
                <a:tab pos="927735" algn="l"/>
              </a:tabLst>
            </a:pPr>
            <a:r>
              <a:rPr sz="2400" spc="-5" dirty="0">
                <a:latin typeface="Times New Roman"/>
                <a:cs typeface="Times New Roman"/>
              </a:rPr>
              <a:t>Pompeian(marcus)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Times New Roman"/>
                <a:cs typeface="Times New Roman"/>
              </a:rPr>
              <a:t>All Pompeian </a:t>
            </a:r>
            <a:r>
              <a:rPr sz="2400" dirty="0">
                <a:latin typeface="Times New Roman"/>
                <a:cs typeface="Times New Roman"/>
              </a:rPr>
              <a:t>were</a:t>
            </a:r>
            <a:r>
              <a:rPr sz="2400" spc="-5" dirty="0">
                <a:latin typeface="Times New Roman"/>
                <a:cs typeface="Times New Roman"/>
              </a:rPr>
              <a:t> Romans.</a:t>
            </a:r>
            <a:endParaRPr sz="2400">
              <a:latin typeface="Times New Roman"/>
              <a:cs typeface="Times New Roman"/>
            </a:endParaRPr>
          </a:p>
          <a:p>
            <a:pPr marL="927100" lvl="1" indent="-457834">
              <a:lnSpc>
                <a:spcPct val="100000"/>
              </a:lnSpc>
              <a:spcBef>
                <a:spcPts val="585"/>
              </a:spcBef>
              <a:buFont typeface="Wingdings"/>
              <a:buChar char=""/>
              <a:tabLst>
                <a:tab pos="927100" algn="l"/>
                <a:tab pos="927735" algn="l"/>
              </a:tabLst>
            </a:pPr>
            <a:r>
              <a:rPr sz="2400" dirty="0">
                <a:latin typeface="Symbol"/>
                <a:cs typeface="Symbol"/>
              </a:rPr>
              <a:t></a:t>
            </a:r>
            <a:r>
              <a:rPr sz="2400" dirty="0">
                <a:latin typeface="Times New Roman"/>
                <a:cs typeface="Times New Roman"/>
              </a:rPr>
              <a:t>x: </a:t>
            </a:r>
            <a:r>
              <a:rPr sz="2400" spc="-5" dirty="0">
                <a:latin typeface="Times New Roman"/>
                <a:cs typeface="Times New Roman"/>
              </a:rPr>
              <a:t>Pompeian(x)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Roman(x)</a:t>
            </a:r>
            <a:endParaRPr sz="2400">
              <a:latin typeface="Times New Roman"/>
              <a:cs typeface="Times New Roman"/>
            </a:endParaRPr>
          </a:p>
          <a:p>
            <a:pPr marL="584200" indent="-571500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583565" algn="l"/>
                <a:tab pos="584200" algn="l"/>
              </a:tabLst>
            </a:pPr>
            <a:r>
              <a:rPr sz="2400" dirty="0">
                <a:latin typeface="Times New Roman"/>
                <a:cs typeface="Times New Roman"/>
              </a:rPr>
              <a:t>Caesar </a:t>
            </a:r>
            <a:r>
              <a:rPr sz="2400" spc="-5" dirty="0">
                <a:latin typeface="Times New Roman"/>
                <a:cs typeface="Times New Roman"/>
              </a:rPr>
              <a:t>was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ruler.</a:t>
            </a:r>
            <a:endParaRPr sz="2400">
              <a:latin typeface="Times New Roman"/>
              <a:cs typeface="Times New Roman"/>
            </a:endParaRPr>
          </a:p>
          <a:p>
            <a:pPr marL="1061085" lvl="1" indent="-648335">
              <a:lnSpc>
                <a:spcPct val="100000"/>
              </a:lnSpc>
              <a:spcBef>
                <a:spcPts val="290"/>
              </a:spcBef>
              <a:buFont typeface="Wingdings"/>
              <a:buChar char=""/>
              <a:tabLst>
                <a:tab pos="1061085" algn="l"/>
                <a:tab pos="1061720" algn="l"/>
              </a:tabLst>
            </a:pPr>
            <a:r>
              <a:rPr sz="2400" dirty="0">
                <a:latin typeface="Times New Roman"/>
                <a:cs typeface="Times New Roman"/>
              </a:rPr>
              <a:t>Ruler(Caesar)</a:t>
            </a:r>
            <a:endParaRPr sz="2400">
              <a:latin typeface="Times New Roman"/>
              <a:cs typeface="Times New Roman"/>
            </a:endParaRPr>
          </a:p>
          <a:p>
            <a:pPr marL="584200" indent="-571500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83565" algn="l"/>
                <a:tab pos="584200" algn="l"/>
              </a:tabLst>
            </a:pPr>
            <a:r>
              <a:rPr sz="2400" spc="-5" dirty="0">
                <a:latin typeface="Times New Roman"/>
                <a:cs typeface="Times New Roman"/>
              </a:rPr>
              <a:t>All Romans </a:t>
            </a:r>
            <a:r>
              <a:rPr sz="2400" dirty="0">
                <a:latin typeface="Times New Roman"/>
                <a:cs typeface="Times New Roman"/>
              </a:rPr>
              <a:t>were either loyal to Caesar or hated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him.</a:t>
            </a:r>
            <a:endParaRPr sz="2400">
              <a:latin typeface="Times New Roman"/>
              <a:cs typeface="Times New Roman"/>
            </a:endParaRPr>
          </a:p>
          <a:p>
            <a:pPr marL="984885" lvl="1" indent="-572135">
              <a:lnSpc>
                <a:spcPct val="100000"/>
              </a:lnSpc>
              <a:spcBef>
                <a:spcPts val="300"/>
              </a:spcBef>
              <a:buFont typeface="Wingdings"/>
              <a:buChar char=""/>
              <a:tabLst>
                <a:tab pos="984885" algn="l"/>
                <a:tab pos="985519" algn="l"/>
                <a:tab pos="1591310" algn="l"/>
              </a:tabLst>
            </a:pPr>
            <a:r>
              <a:rPr sz="2400" dirty="0">
                <a:latin typeface="Symbol"/>
                <a:cs typeface="Symbol"/>
              </a:rPr>
              <a:t></a:t>
            </a:r>
            <a:r>
              <a:rPr sz="2400" dirty="0">
                <a:latin typeface="Times New Roman"/>
                <a:cs typeface="Times New Roman"/>
              </a:rPr>
              <a:t>x:	</a:t>
            </a:r>
            <a:r>
              <a:rPr sz="2400" spc="-5" dirty="0">
                <a:latin typeface="Times New Roman"/>
                <a:cs typeface="Times New Roman"/>
              </a:rPr>
              <a:t>Roman(x)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LoyalTo(x,Caesar) </a:t>
            </a:r>
            <a:r>
              <a:rPr sz="2400" dirty="0">
                <a:latin typeface="Symbol"/>
                <a:cs typeface="Symbol"/>
              </a:rPr>
              <a:t>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Hate(x,Caesar)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2829" y="461594"/>
            <a:ext cx="19621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So</a:t>
            </a:r>
            <a:r>
              <a:rPr sz="4400" spc="-15" dirty="0"/>
              <a:t>l</a:t>
            </a:r>
            <a:r>
              <a:rPr sz="4400" dirty="0"/>
              <a:t>ution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231140" y="1548091"/>
            <a:ext cx="8666480" cy="449199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17500" indent="-304800">
              <a:lnSpc>
                <a:spcPct val="100000"/>
              </a:lnSpc>
              <a:spcBef>
                <a:spcPts val="400"/>
              </a:spcBef>
              <a:buAutoNum type="arabicPeriod" startAt="6"/>
              <a:tabLst>
                <a:tab pos="317500" algn="l"/>
              </a:tabLst>
            </a:pPr>
            <a:r>
              <a:rPr sz="2400" dirty="0">
                <a:latin typeface="Times New Roman"/>
                <a:cs typeface="Times New Roman"/>
              </a:rPr>
              <a:t>Everyone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loyal to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someone.</a:t>
            </a:r>
            <a:endParaRPr sz="2400">
              <a:latin typeface="Times New Roman"/>
              <a:cs typeface="Times New Roman"/>
            </a:endParaRPr>
          </a:p>
          <a:p>
            <a:pPr marL="660400">
              <a:lnSpc>
                <a:spcPct val="100000"/>
              </a:lnSpc>
              <a:spcBef>
                <a:spcPts val="300"/>
              </a:spcBef>
            </a:pPr>
            <a:r>
              <a:rPr sz="2400" dirty="0">
                <a:latin typeface="Symbol"/>
                <a:cs typeface="Symbol"/>
              </a:rPr>
              <a:t></a:t>
            </a:r>
            <a:r>
              <a:rPr sz="2400" dirty="0">
                <a:latin typeface="Times New Roman"/>
                <a:cs typeface="Times New Roman"/>
              </a:rPr>
              <a:t>x: </a:t>
            </a:r>
            <a:r>
              <a:rPr sz="2400" dirty="0">
                <a:latin typeface="Symbol"/>
                <a:cs typeface="Symbol"/>
              </a:rPr>
              <a:t></a:t>
            </a:r>
            <a:r>
              <a:rPr sz="2400" dirty="0">
                <a:latin typeface="Times New Roman"/>
                <a:cs typeface="Times New Roman"/>
              </a:rPr>
              <a:t>y: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LoyalTo(x,y)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50">
              <a:latin typeface="Times New Roman"/>
              <a:cs typeface="Times New Roman"/>
            </a:endParaRPr>
          </a:p>
          <a:p>
            <a:pPr marL="317500" indent="-304800">
              <a:lnSpc>
                <a:spcPct val="100000"/>
              </a:lnSpc>
              <a:buAutoNum type="arabicPeriod" startAt="7"/>
              <a:tabLst>
                <a:tab pos="317500" algn="l"/>
              </a:tabLst>
            </a:pPr>
            <a:r>
              <a:rPr sz="2400" dirty="0">
                <a:latin typeface="Times New Roman"/>
                <a:cs typeface="Times New Roman"/>
              </a:rPr>
              <a:t>People only try to assassinate rulers they </a:t>
            </a:r>
            <a:r>
              <a:rPr sz="2400" spc="-5" dirty="0">
                <a:latin typeface="Times New Roman"/>
                <a:cs typeface="Times New Roman"/>
              </a:rPr>
              <a:t>aren't </a:t>
            </a:r>
            <a:r>
              <a:rPr sz="2400" dirty="0">
                <a:latin typeface="Times New Roman"/>
                <a:cs typeface="Times New Roman"/>
              </a:rPr>
              <a:t>loyal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  <a:tabLst>
                <a:tab pos="2411095" algn="l"/>
              </a:tabLst>
            </a:pPr>
            <a:r>
              <a:rPr sz="2400" dirty="0">
                <a:latin typeface="Symbol"/>
                <a:cs typeface="Symbol"/>
              </a:rPr>
              <a:t></a:t>
            </a:r>
            <a:r>
              <a:rPr sz="2400" dirty="0">
                <a:latin typeface="Times New Roman"/>
                <a:cs typeface="Times New Roman"/>
              </a:rPr>
              <a:t>x: </a:t>
            </a:r>
            <a:r>
              <a:rPr sz="2400" dirty="0">
                <a:latin typeface="Symbol"/>
                <a:cs typeface="Symbol"/>
              </a:rPr>
              <a:t></a:t>
            </a:r>
            <a:r>
              <a:rPr sz="2400" dirty="0">
                <a:latin typeface="Times New Roman"/>
                <a:cs typeface="Times New Roman"/>
              </a:rPr>
              <a:t>y: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Person(x)	^ </a:t>
            </a:r>
            <a:r>
              <a:rPr sz="2400" dirty="0">
                <a:latin typeface="Times New Roman"/>
                <a:cs typeface="Times New Roman"/>
              </a:rPr>
              <a:t>Ruler(y) </a:t>
            </a:r>
            <a:r>
              <a:rPr sz="2400" spc="-5" dirty="0">
                <a:latin typeface="Times New Roman"/>
                <a:cs typeface="Times New Roman"/>
              </a:rPr>
              <a:t>^ TryAssassinate(x,y)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</a:t>
            </a:r>
            <a:r>
              <a:rPr sz="2400" spc="-15" dirty="0">
                <a:latin typeface="Times New Roman"/>
                <a:cs typeface="Times New Roman"/>
              </a:rPr>
              <a:t>¬LoyalTo(x,y)]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Times New Roman"/>
              <a:cs typeface="Times New Roman"/>
            </a:endParaRPr>
          </a:p>
          <a:p>
            <a:pPr marL="82550" marR="4103370" indent="-70485">
              <a:lnSpc>
                <a:spcPct val="110000"/>
              </a:lnSpc>
              <a:buAutoNum type="arabicPeriod" startAt="8"/>
              <a:tabLst>
                <a:tab pos="317500" algn="l"/>
              </a:tabLst>
            </a:pPr>
            <a:r>
              <a:rPr sz="2400" dirty="0">
                <a:latin typeface="Times New Roman"/>
                <a:cs typeface="Times New Roman"/>
              </a:rPr>
              <a:t>Marcus tried to assassinate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Caesar.  </a:t>
            </a:r>
            <a:r>
              <a:rPr sz="2400" spc="-5" dirty="0">
                <a:latin typeface="Times New Roman"/>
                <a:cs typeface="Times New Roman"/>
              </a:rPr>
              <a:t>TryAssassinate(Marcus,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Caesar)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imes New Roman"/>
              <a:buAutoNum type="arabicPeriod" startAt="8"/>
            </a:pPr>
            <a:endParaRPr sz="3000">
              <a:latin typeface="Times New Roman"/>
              <a:cs typeface="Times New Roman"/>
            </a:endParaRPr>
          </a:p>
          <a:p>
            <a:pPr marL="300355" indent="-288290">
              <a:lnSpc>
                <a:spcPct val="100000"/>
              </a:lnSpc>
              <a:buAutoNum type="arabicPeriod" startAt="8"/>
              <a:tabLst>
                <a:tab pos="300990" algn="l"/>
              </a:tabLst>
            </a:pPr>
            <a:r>
              <a:rPr sz="2400" spc="-5" dirty="0">
                <a:latin typeface="Times New Roman"/>
                <a:cs typeface="Times New Roman"/>
              </a:rPr>
              <a:t>All </a:t>
            </a:r>
            <a:r>
              <a:rPr sz="2400" spc="-10" dirty="0">
                <a:latin typeface="Times New Roman"/>
                <a:cs typeface="Times New Roman"/>
              </a:rPr>
              <a:t>men </a:t>
            </a:r>
            <a:r>
              <a:rPr sz="2400" dirty="0">
                <a:latin typeface="Times New Roman"/>
                <a:cs typeface="Times New Roman"/>
              </a:rPr>
              <a:t>are people.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400" dirty="0">
                <a:latin typeface="Symbol"/>
                <a:cs typeface="Symbol"/>
              </a:rPr>
              <a:t></a:t>
            </a:r>
            <a:r>
              <a:rPr sz="2400" dirty="0">
                <a:latin typeface="Times New Roman"/>
                <a:cs typeface="Times New Roman"/>
              </a:rPr>
              <a:t>x: Men(x)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People(x)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8952" y="496646"/>
            <a:ext cx="6089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Translate </a:t>
            </a:r>
            <a:r>
              <a:rPr spc="-25" dirty="0"/>
              <a:t>into </a:t>
            </a:r>
            <a:r>
              <a:rPr spc="-20" dirty="0"/>
              <a:t>predicate</a:t>
            </a:r>
            <a:r>
              <a:rPr spc="70" dirty="0"/>
              <a:t> </a:t>
            </a:r>
            <a:r>
              <a:rPr spc="-5" dirty="0"/>
              <a:t>logic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49650"/>
            <a:ext cx="6240145" cy="22212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84200" indent="-572135">
              <a:lnSpc>
                <a:spcPct val="100000"/>
              </a:lnSpc>
              <a:spcBef>
                <a:spcPts val="675"/>
              </a:spcBef>
              <a:buAutoNum type="romanLcPeriod"/>
              <a:tabLst>
                <a:tab pos="584200" algn="l"/>
                <a:tab pos="584835" algn="l"/>
              </a:tabLst>
            </a:pPr>
            <a:r>
              <a:rPr sz="2400" dirty="0">
                <a:latin typeface="Times New Roman"/>
                <a:cs typeface="Times New Roman"/>
              </a:rPr>
              <a:t>Hari likes all kind of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food.</a:t>
            </a:r>
            <a:endParaRPr sz="2400">
              <a:latin typeface="Times New Roman"/>
              <a:cs typeface="Times New Roman"/>
            </a:endParaRPr>
          </a:p>
          <a:p>
            <a:pPr marL="584200" indent="-572135">
              <a:lnSpc>
                <a:spcPct val="100000"/>
              </a:lnSpc>
              <a:spcBef>
                <a:spcPts val="580"/>
              </a:spcBef>
              <a:buAutoNum type="romanLcPeriod"/>
              <a:tabLst>
                <a:tab pos="584200" algn="l"/>
                <a:tab pos="584835" algn="l"/>
              </a:tabLst>
            </a:pPr>
            <a:r>
              <a:rPr sz="2400" dirty="0">
                <a:latin typeface="Times New Roman"/>
                <a:cs typeface="Times New Roman"/>
              </a:rPr>
              <a:t>Bananas are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food.</a:t>
            </a:r>
            <a:endParaRPr sz="2400">
              <a:latin typeface="Times New Roman"/>
              <a:cs typeface="Times New Roman"/>
            </a:endParaRPr>
          </a:p>
          <a:p>
            <a:pPr marL="584200" indent="-572135">
              <a:lnSpc>
                <a:spcPct val="100000"/>
              </a:lnSpc>
              <a:spcBef>
                <a:spcPts val="575"/>
              </a:spcBef>
              <a:buAutoNum type="romanLcPeriod"/>
              <a:tabLst>
                <a:tab pos="584200" algn="l"/>
                <a:tab pos="584835" algn="l"/>
              </a:tabLst>
            </a:pPr>
            <a:r>
              <a:rPr sz="2400" spc="-5" dirty="0">
                <a:latin typeface="Times New Roman"/>
                <a:cs typeface="Times New Roman"/>
              </a:rPr>
              <a:t>Apples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food.</a:t>
            </a:r>
            <a:endParaRPr sz="2400">
              <a:latin typeface="Times New Roman"/>
              <a:cs typeface="Times New Roman"/>
            </a:endParaRPr>
          </a:p>
          <a:p>
            <a:pPr marL="584200" indent="-572135">
              <a:lnSpc>
                <a:spcPct val="100000"/>
              </a:lnSpc>
              <a:spcBef>
                <a:spcPts val="575"/>
              </a:spcBef>
              <a:buAutoNum type="romanLcPeriod"/>
              <a:tabLst>
                <a:tab pos="584200" algn="l"/>
                <a:tab pos="584835" algn="l"/>
              </a:tabLst>
            </a:pPr>
            <a:r>
              <a:rPr sz="2400" spc="-5" dirty="0">
                <a:latin typeface="Times New Roman"/>
                <a:cs typeface="Times New Roman"/>
              </a:rPr>
              <a:t>Anything </a:t>
            </a:r>
            <a:r>
              <a:rPr sz="2400" dirty="0">
                <a:latin typeface="Times New Roman"/>
                <a:cs typeface="Times New Roman"/>
              </a:rPr>
              <a:t>anyone eats and </a:t>
            </a:r>
            <a:r>
              <a:rPr sz="2400" spc="-65" dirty="0">
                <a:latin typeface="Times New Roman"/>
                <a:cs typeface="Times New Roman"/>
              </a:rPr>
              <a:t>isn‟t </a:t>
            </a:r>
            <a:r>
              <a:rPr sz="2400" dirty="0">
                <a:latin typeface="Times New Roman"/>
                <a:cs typeface="Times New Roman"/>
              </a:rPr>
              <a:t>killed by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food.</a:t>
            </a:r>
            <a:endParaRPr sz="2400">
              <a:latin typeface="Times New Roman"/>
              <a:cs typeface="Times New Roman"/>
            </a:endParaRPr>
          </a:p>
          <a:p>
            <a:pPr marL="584200" indent="-572135">
              <a:lnSpc>
                <a:spcPct val="100000"/>
              </a:lnSpc>
              <a:spcBef>
                <a:spcPts val="580"/>
              </a:spcBef>
              <a:buAutoNum type="romanLcPeriod"/>
              <a:tabLst>
                <a:tab pos="584200" algn="l"/>
                <a:tab pos="584835" algn="l"/>
              </a:tabLst>
            </a:pPr>
            <a:r>
              <a:rPr sz="2400" dirty="0">
                <a:latin typeface="Times New Roman"/>
                <a:cs typeface="Times New Roman"/>
              </a:rPr>
              <a:t>Hari eats everything ram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eats.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1221" y="496646"/>
            <a:ext cx="17849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525875"/>
            <a:ext cx="8010525" cy="295084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584200" indent="-572135">
              <a:lnSpc>
                <a:spcPct val="100000"/>
              </a:lnSpc>
              <a:spcBef>
                <a:spcPts val="855"/>
              </a:spcBef>
              <a:buFont typeface="Times New Roman"/>
              <a:buAutoNum type="romanLcPeriod"/>
              <a:tabLst>
                <a:tab pos="584200" algn="l"/>
                <a:tab pos="584835" algn="l"/>
              </a:tabLst>
            </a:pPr>
            <a:r>
              <a:rPr sz="3200" dirty="0">
                <a:latin typeface="Symbol"/>
                <a:cs typeface="Symbol"/>
              </a:rPr>
              <a:t></a:t>
            </a:r>
            <a:r>
              <a:rPr sz="3200" dirty="0">
                <a:latin typeface="Times New Roman"/>
                <a:cs typeface="Times New Roman"/>
              </a:rPr>
              <a:t>x: Food(x) </a:t>
            </a:r>
            <a:r>
              <a:rPr sz="3200" dirty="0">
                <a:latin typeface="Symbol"/>
                <a:cs typeface="Symbol"/>
              </a:rPr>
              <a:t></a:t>
            </a:r>
            <a:r>
              <a:rPr sz="3200" dirty="0">
                <a:latin typeface="Times New Roman"/>
                <a:cs typeface="Times New Roman"/>
              </a:rPr>
              <a:t> Likes(hari,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x).</a:t>
            </a:r>
            <a:endParaRPr sz="3200">
              <a:latin typeface="Times New Roman"/>
              <a:cs typeface="Times New Roman"/>
            </a:endParaRPr>
          </a:p>
          <a:p>
            <a:pPr marL="584200" indent="-572135">
              <a:lnSpc>
                <a:spcPct val="100000"/>
              </a:lnSpc>
              <a:spcBef>
                <a:spcPts val="760"/>
              </a:spcBef>
              <a:buAutoNum type="romanLcPeriod"/>
              <a:tabLst>
                <a:tab pos="584200" algn="l"/>
                <a:tab pos="584835" algn="l"/>
              </a:tabLst>
            </a:pPr>
            <a:r>
              <a:rPr sz="3200" dirty="0">
                <a:latin typeface="Times New Roman"/>
                <a:cs typeface="Times New Roman"/>
              </a:rPr>
              <a:t>Food(bananas)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  <a:p>
            <a:pPr marL="584200" indent="-572135">
              <a:lnSpc>
                <a:spcPct val="100000"/>
              </a:lnSpc>
              <a:spcBef>
                <a:spcPts val="765"/>
              </a:spcBef>
              <a:buAutoNum type="romanLcPeriod"/>
              <a:tabLst>
                <a:tab pos="584835" algn="l"/>
              </a:tabLst>
            </a:pPr>
            <a:r>
              <a:rPr sz="3200" dirty="0">
                <a:latin typeface="Times New Roman"/>
                <a:cs typeface="Times New Roman"/>
              </a:rPr>
              <a:t>Food(apples)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  <a:p>
            <a:pPr marL="584200" indent="-572135">
              <a:lnSpc>
                <a:spcPct val="100000"/>
              </a:lnSpc>
              <a:spcBef>
                <a:spcPts val="785"/>
              </a:spcBef>
              <a:buFont typeface="Times New Roman"/>
              <a:buAutoNum type="romanLcPeriod"/>
              <a:tabLst>
                <a:tab pos="584200" algn="l"/>
                <a:tab pos="584835" algn="l"/>
              </a:tabLst>
            </a:pPr>
            <a:r>
              <a:rPr sz="3200" spc="-5" dirty="0">
                <a:latin typeface="Symbol"/>
                <a:cs typeface="Symbol"/>
              </a:rPr>
              <a:t></a:t>
            </a:r>
            <a:r>
              <a:rPr sz="3200" spc="-5" dirty="0">
                <a:latin typeface="Times New Roman"/>
                <a:cs typeface="Times New Roman"/>
              </a:rPr>
              <a:t>x: </a:t>
            </a:r>
            <a:r>
              <a:rPr sz="3200" dirty="0">
                <a:latin typeface="Symbol"/>
                <a:cs typeface="Symbol"/>
              </a:rPr>
              <a:t></a:t>
            </a:r>
            <a:r>
              <a:rPr sz="3200" dirty="0">
                <a:latin typeface="Times New Roman"/>
                <a:cs typeface="Times New Roman"/>
              </a:rPr>
              <a:t>y: </a:t>
            </a:r>
            <a:r>
              <a:rPr sz="3200" spc="-20" dirty="0">
                <a:latin typeface="Times New Roman"/>
                <a:cs typeface="Times New Roman"/>
              </a:rPr>
              <a:t>Eats(y,x) </a:t>
            </a:r>
            <a:r>
              <a:rPr sz="3200" dirty="0">
                <a:latin typeface="Times New Roman"/>
                <a:cs typeface="Times New Roman"/>
              </a:rPr>
              <a:t>^ </a:t>
            </a:r>
            <a:r>
              <a:rPr sz="3200" spc="-15" dirty="0">
                <a:latin typeface="Times New Roman"/>
                <a:cs typeface="Times New Roman"/>
              </a:rPr>
              <a:t>¬Killedby(y,x)</a:t>
            </a:r>
            <a:r>
              <a:rPr sz="3200" spc="-1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</a:t>
            </a:r>
            <a:r>
              <a:rPr sz="3200" dirty="0">
                <a:latin typeface="Times New Roman"/>
                <a:cs typeface="Times New Roman"/>
              </a:rPr>
              <a:t>Food(x)</a:t>
            </a:r>
            <a:endParaRPr sz="3200">
              <a:latin typeface="Times New Roman"/>
              <a:cs typeface="Times New Roman"/>
            </a:endParaRPr>
          </a:p>
          <a:p>
            <a:pPr marL="584200" indent="-572135">
              <a:lnSpc>
                <a:spcPct val="100000"/>
              </a:lnSpc>
              <a:spcBef>
                <a:spcPts val="765"/>
              </a:spcBef>
              <a:buFont typeface="Times New Roman"/>
              <a:buAutoNum type="romanLcPeriod"/>
              <a:tabLst>
                <a:tab pos="584200" algn="l"/>
                <a:tab pos="584835" algn="l"/>
              </a:tabLst>
            </a:pPr>
            <a:r>
              <a:rPr sz="3200" dirty="0">
                <a:latin typeface="Symbol"/>
                <a:cs typeface="Symbol"/>
              </a:rPr>
              <a:t></a:t>
            </a:r>
            <a:r>
              <a:rPr sz="3200" dirty="0">
                <a:latin typeface="Times New Roman"/>
                <a:cs typeface="Times New Roman"/>
              </a:rPr>
              <a:t>x: eats(ram, x) </a:t>
            </a:r>
            <a:r>
              <a:rPr sz="3200" dirty="0">
                <a:latin typeface="Symbol"/>
                <a:cs typeface="Symbol"/>
              </a:rPr>
              <a:t></a:t>
            </a:r>
            <a:r>
              <a:rPr sz="3200" dirty="0">
                <a:latin typeface="Times New Roman"/>
                <a:cs typeface="Times New Roman"/>
              </a:rPr>
              <a:t> eats(hari, x)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859340"/>
            <a:ext cx="9067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</a:rPr>
              <a:t>Not all students like both Mathematics and Science.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In this question, the predicate is "</a:t>
            </a:r>
            <a:r>
              <a:rPr lang="en-US" b="1" dirty="0">
                <a:latin typeface="verdana" panose="020B0604030504040204" pitchFamily="34" charset="0"/>
              </a:rPr>
              <a:t>like(x, y)," where x= student, and y= subject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Since there are not all students, so we will use </a:t>
            </a:r>
            <a:r>
              <a:rPr lang="en-US" b="1" dirty="0">
                <a:latin typeface="verdana" panose="020B0604030504040204" pitchFamily="34" charset="0"/>
              </a:rPr>
              <a:t>∀ with negation, so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following representation for this: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             </a:t>
            </a:r>
            <a:r>
              <a:rPr lang="en-US" b="1" dirty="0">
                <a:latin typeface="verdana" panose="020B0604030504040204" pitchFamily="34" charset="0"/>
              </a:rPr>
              <a:t>¬∀ (x) [ student(x) → like(x, Mathematics) ∧ like(x, Science)]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915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7741" y="0"/>
            <a:ext cx="56692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Translating </a:t>
            </a:r>
            <a:r>
              <a:rPr spc="-5" dirty="0"/>
              <a:t>English </a:t>
            </a:r>
            <a:r>
              <a:rPr spc="-25" dirty="0"/>
              <a:t>to</a:t>
            </a:r>
            <a:r>
              <a:rPr spc="50" dirty="0"/>
              <a:t> </a:t>
            </a:r>
            <a:r>
              <a:rPr spc="-15" dirty="0"/>
              <a:t>FOPL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787653"/>
            <a:ext cx="640080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latin typeface="Times New Roman"/>
                <a:cs typeface="Times New Roman"/>
              </a:rPr>
              <a:t>Every gardener likes the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sun.</a:t>
            </a:r>
            <a:endParaRPr sz="24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Times New Roman"/>
                <a:cs typeface="Times New Roman"/>
              </a:rPr>
              <a:t>Not </a:t>
            </a:r>
            <a:r>
              <a:rPr sz="2400" dirty="0">
                <a:latin typeface="Times New Roman"/>
                <a:cs typeface="Times New Roman"/>
              </a:rPr>
              <a:t>Every gardener likes the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sun.</a:t>
            </a:r>
            <a:endParaRPr sz="24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spc="-85" dirty="0">
                <a:latin typeface="Times New Roman"/>
                <a:cs typeface="Times New Roman"/>
              </a:rPr>
              <a:t>You </a:t>
            </a:r>
            <a:r>
              <a:rPr sz="2400" dirty="0">
                <a:latin typeface="Times New Roman"/>
                <a:cs typeface="Times New Roman"/>
              </a:rPr>
              <a:t>can </a:t>
            </a:r>
            <a:r>
              <a:rPr sz="2400" spc="-5" dirty="0">
                <a:latin typeface="Times New Roman"/>
                <a:cs typeface="Times New Roman"/>
              </a:rPr>
              <a:t>fool </a:t>
            </a:r>
            <a:r>
              <a:rPr sz="2400" spc="-10" dirty="0">
                <a:latin typeface="Times New Roman"/>
                <a:cs typeface="Times New Roman"/>
              </a:rPr>
              <a:t>some </a:t>
            </a:r>
            <a:r>
              <a:rPr sz="2400" dirty="0">
                <a:latin typeface="Times New Roman"/>
                <a:cs typeface="Times New Roman"/>
              </a:rPr>
              <a:t>of the people all of 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time.</a:t>
            </a:r>
            <a:endParaRPr sz="24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spc="-85" dirty="0">
                <a:latin typeface="Times New Roman"/>
                <a:cs typeface="Times New Roman"/>
              </a:rPr>
              <a:t>You </a:t>
            </a:r>
            <a:r>
              <a:rPr sz="2400" dirty="0">
                <a:latin typeface="Times New Roman"/>
                <a:cs typeface="Times New Roman"/>
              </a:rPr>
              <a:t>can </a:t>
            </a:r>
            <a:r>
              <a:rPr sz="2400" spc="-5" dirty="0">
                <a:latin typeface="Times New Roman"/>
                <a:cs typeface="Times New Roman"/>
              </a:rPr>
              <a:t>fool </a:t>
            </a:r>
            <a:r>
              <a:rPr sz="2400" dirty="0">
                <a:latin typeface="Times New Roman"/>
                <a:cs typeface="Times New Roman"/>
              </a:rPr>
              <a:t>all of the people </a:t>
            </a:r>
            <a:r>
              <a:rPr sz="2400" spc="-5" dirty="0">
                <a:latin typeface="Times New Roman"/>
                <a:cs typeface="Times New Roman"/>
              </a:rPr>
              <a:t>some </a:t>
            </a:r>
            <a:r>
              <a:rPr sz="2400" dirty="0">
                <a:latin typeface="Times New Roman"/>
                <a:cs typeface="Times New Roman"/>
              </a:rPr>
              <a:t>of 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time.</a:t>
            </a:r>
            <a:endParaRPr sz="24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spc="-85" dirty="0">
                <a:latin typeface="Times New Roman"/>
                <a:cs typeface="Times New Roman"/>
              </a:rPr>
              <a:t>You </a:t>
            </a:r>
            <a:r>
              <a:rPr sz="2400" dirty="0">
                <a:latin typeface="Times New Roman"/>
                <a:cs typeface="Times New Roman"/>
              </a:rPr>
              <a:t>can </a:t>
            </a:r>
            <a:r>
              <a:rPr sz="2400" spc="-5" dirty="0">
                <a:latin typeface="Times New Roman"/>
                <a:cs typeface="Times New Roman"/>
              </a:rPr>
              <a:t>fool </a:t>
            </a:r>
            <a:r>
              <a:rPr sz="2400" dirty="0">
                <a:latin typeface="Times New Roman"/>
                <a:cs typeface="Times New Roman"/>
              </a:rPr>
              <a:t>all of the people at </a:t>
            </a:r>
            <a:r>
              <a:rPr sz="2400" spc="-5" dirty="0">
                <a:latin typeface="Times New Roman"/>
                <a:cs typeface="Times New Roman"/>
              </a:rPr>
              <a:t>same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time.</a:t>
            </a:r>
            <a:endParaRPr sz="24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spc="-85" dirty="0">
                <a:latin typeface="Times New Roman"/>
                <a:cs typeface="Times New Roman"/>
              </a:rPr>
              <a:t>You </a:t>
            </a:r>
            <a:r>
              <a:rPr sz="2400" dirty="0">
                <a:latin typeface="Times New Roman"/>
                <a:cs typeface="Times New Roman"/>
              </a:rPr>
              <a:t>can not fool all of the people all of the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time.</a:t>
            </a:r>
            <a:endParaRPr sz="24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latin typeface="Times New Roman"/>
                <a:cs typeface="Times New Roman"/>
              </a:rPr>
              <a:t>Everyone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younger than </a:t>
            </a:r>
            <a:r>
              <a:rPr sz="2400" spc="-5" dirty="0">
                <a:latin typeface="Times New Roman"/>
                <a:cs typeface="Times New Roman"/>
              </a:rPr>
              <a:t>his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father.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1221" y="496646"/>
            <a:ext cx="17849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444" y="1551178"/>
            <a:ext cx="724471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dirty="0">
                <a:latin typeface="Symbol"/>
                <a:cs typeface="Symbol"/>
              </a:rPr>
              <a:t></a:t>
            </a:r>
            <a:r>
              <a:rPr sz="2400" dirty="0">
                <a:latin typeface="Times New Roman"/>
                <a:cs typeface="Times New Roman"/>
              </a:rPr>
              <a:t>x): gardener(x) =&gt; likes(x,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Sun)</a:t>
            </a:r>
            <a:endParaRPr sz="24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~((</a:t>
            </a:r>
            <a:r>
              <a:rPr sz="2400" dirty="0">
                <a:latin typeface="Symbol"/>
                <a:cs typeface="Symbol"/>
              </a:rPr>
              <a:t></a:t>
            </a:r>
            <a:r>
              <a:rPr sz="2400" dirty="0">
                <a:latin typeface="Times New Roman"/>
                <a:cs typeface="Times New Roman"/>
              </a:rPr>
              <a:t>x) :gardener(x) =&gt; likes(x,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Sun))</a:t>
            </a:r>
            <a:endParaRPr sz="24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dirty="0">
                <a:latin typeface="Symbol"/>
                <a:cs typeface="Symbol"/>
              </a:rPr>
              <a:t></a:t>
            </a:r>
            <a:r>
              <a:rPr sz="2400" dirty="0">
                <a:latin typeface="Times New Roman"/>
                <a:cs typeface="Times New Roman"/>
              </a:rPr>
              <a:t>x):(</a:t>
            </a:r>
            <a:r>
              <a:rPr sz="2400" dirty="0">
                <a:latin typeface="Symbol"/>
                <a:cs typeface="Symbol"/>
              </a:rPr>
              <a:t></a:t>
            </a:r>
            <a:r>
              <a:rPr sz="2400" dirty="0">
                <a:latin typeface="Times New Roman"/>
                <a:cs typeface="Times New Roman"/>
              </a:rPr>
              <a:t>t) :person(x) </a:t>
            </a:r>
            <a:r>
              <a:rPr sz="2400" spc="-5" dirty="0">
                <a:latin typeface="Times New Roman"/>
                <a:cs typeface="Times New Roman"/>
              </a:rPr>
              <a:t>^ time(t) </a:t>
            </a:r>
            <a:r>
              <a:rPr sz="2400" dirty="0">
                <a:latin typeface="Times New Roman"/>
                <a:cs typeface="Times New Roman"/>
              </a:rPr>
              <a:t>=&gt; can-be-fooled(x,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t)</a:t>
            </a:r>
            <a:endParaRPr sz="24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dirty="0">
                <a:latin typeface="Symbol"/>
                <a:cs typeface="Symbol"/>
              </a:rPr>
              <a:t></a:t>
            </a:r>
            <a:r>
              <a:rPr sz="2400" dirty="0">
                <a:latin typeface="Times New Roman"/>
                <a:cs typeface="Times New Roman"/>
              </a:rPr>
              <a:t>x):(</a:t>
            </a:r>
            <a:r>
              <a:rPr sz="2400" dirty="0">
                <a:latin typeface="Symbol"/>
                <a:cs typeface="Symbol"/>
              </a:rPr>
              <a:t></a:t>
            </a:r>
            <a:r>
              <a:rPr sz="2400" dirty="0">
                <a:latin typeface="Times New Roman"/>
                <a:cs typeface="Times New Roman"/>
              </a:rPr>
              <a:t>t) :person(x) </a:t>
            </a:r>
            <a:r>
              <a:rPr sz="2400" spc="-5" dirty="0">
                <a:latin typeface="Times New Roman"/>
                <a:cs typeface="Times New Roman"/>
              </a:rPr>
              <a:t>^ time(t) </a:t>
            </a:r>
            <a:r>
              <a:rPr sz="2400" dirty="0">
                <a:latin typeface="Times New Roman"/>
                <a:cs typeface="Times New Roman"/>
              </a:rPr>
              <a:t>=&gt; can-be-fooled(x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,t)</a:t>
            </a:r>
            <a:endParaRPr sz="24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dirty="0">
                <a:latin typeface="Symbol"/>
                <a:cs typeface="Symbol"/>
              </a:rPr>
              <a:t></a:t>
            </a:r>
            <a:r>
              <a:rPr sz="2400" dirty="0">
                <a:latin typeface="Times New Roman"/>
                <a:cs typeface="Times New Roman"/>
              </a:rPr>
              <a:t>t):(</a:t>
            </a:r>
            <a:r>
              <a:rPr sz="2400" dirty="0">
                <a:latin typeface="Symbol"/>
                <a:cs typeface="Symbol"/>
              </a:rPr>
              <a:t></a:t>
            </a:r>
            <a:r>
              <a:rPr sz="2400" dirty="0">
                <a:latin typeface="Times New Roman"/>
                <a:cs typeface="Times New Roman"/>
              </a:rPr>
              <a:t>x) :person(x) </a:t>
            </a:r>
            <a:r>
              <a:rPr sz="2400" spc="-5" dirty="0">
                <a:latin typeface="Times New Roman"/>
                <a:cs typeface="Times New Roman"/>
              </a:rPr>
              <a:t>^ time(t) </a:t>
            </a:r>
            <a:r>
              <a:rPr sz="2400" dirty="0">
                <a:latin typeface="Times New Roman"/>
                <a:cs typeface="Times New Roman"/>
              </a:rPr>
              <a:t>=&gt; can-be-fooled(x,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t)</a:t>
            </a:r>
            <a:endParaRPr sz="24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~((</a:t>
            </a:r>
            <a:r>
              <a:rPr sz="2400" dirty="0">
                <a:latin typeface="Symbol"/>
                <a:cs typeface="Symbol"/>
              </a:rPr>
              <a:t></a:t>
            </a:r>
            <a:r>
              <a:rPr sz="2400" dirty="0">
                <a:latin typeface="Times New Roman"/>
                <a:cs typeface="Times New Roman"/>
              </a:rPr>
              <a:t>x):(</a:t>
            </a:r>
            <a:r>
              <a:rPr sz="2400" dirty="0">
                <a:latin typeface="Symbol"/>
                <a:cs typeface="Symbol"/>
              </a:rPr>
              <a:t></a:t>
            </a:r>
            <a:r>
              <a:rPr sz="2400" dirty="0">
                <a:latin typeface="Times New Roman"/>
                <a:cs typeface="Times New Roman"/>
              </a:rPr>
              <a:t>t): person(x) ^ </a:t>
            </a:r>
            <a:r>
              <a:rPr sz="2400" spc="-5" dirty="0">
                <a:latin typeface="Times New Roman"/>
                <a:cs typeface="Times New Roman"/>
              </a:rPr>
              <a:t>time(t) </a:t>
            </a:r>
            <a:r>
              <a:rPr sz="2400" dirty="0">
                <a:latin typeface="Times New Roman"/>
                <a:cs typeface="Times New Roman"/>
              </a:rPr>
              <a:t>=&gt; can-be-fooled(x,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t))</a:t>
            </a:r>
            <a:endParaRPr sz="2400">
              <a:latin typeface="Times New Roman"/>
              <a:cs typeface="Times New Roman"/>
            </a:endParaRPr>
          </a:p>
          <a:p>
            <a:pPr marL="545465" indent="-533400">
              <a:lnSpc>
                <a:spcPct val="100000"/>
              </a:lnSpc>
              <a:buAutoNum type="arabicPeriod"/>
              <a:tabLst>
                <a:tab pos="545465" algn="l"/>
                <a:tab pos="546100" algn="l"/>
              </a:tabLst>
            </a:pP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dirty="0">
                <a:latin typeface="Symbol"/>
                <a:cs typeface="Symbol"/>
              </a:rPr>
              <a:t></a:t>
            </a:r>
            <a:r>
              <a:rPr sz="2400" dirty="0">
                <a:latin typeface="Times New Roman"/>
                <a:cs typeface="Times New Roman"/>
              </a:rPr>
              <a:t>x) :person(x) =&gt; younger(x,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father(x))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365" y="0"/>
            <a:ext cx="5207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5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397253"/>
            <a:ext cx="7610475" cy="284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Times New Roman"/>
                <a:cs typeface="Times New Roman"/>
              </a:rPr>
              <a:t>All </a:t>
            </a:r>
            <a:r>
              <a:rPr sz="2400" dirty="0">
                <a:latin typeface="Times New Roman"/>
                <a:cs typeface="Times New Roman"/>
              </a:rPr>
              <a:t>purple </a:t>
            </a:r>
            <a:r>
              <a:rPr sz="2400" spc="-5" dirty="0">
                <a:latin typeface="Times New Roman"/>
                <a:cs typeface="Times New Roman"/>
              </a:rPr>
              <a:t>mushrooms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poisonous.</a:t>
            </a:r>
            <a:endParaRPr sz="24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Times New Roman"/>
                <a:cs typeface="Times New Roman"/>
              </a:rPr>
              <a:t>No </a:t>
            </a:r>
            <a:r>
              <a:rPr sz="2400" dirty="0">
                <a:latin typeface="Times New Roman"/>
                <a:cs typeface="Times New Roman"/>
              </a:rPr>
              <a:t>purple </a:t>
            </a:r>
            <a:r>
              <a:rPr sz="2400" spc="-5" dirty="0">
                <a:latin typeface="Times New Roman"/>
                <a:cs typeface="Times New Roman"/>
              </a:rPr>
              <a:t>mushroom 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poisonous.</a:t>
            </a:r>
            <a:endParaRPr sz="24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latin typeface="Times New Roman"/>
                <a:cs typeface="Times New Roman"/>
              </a:rPr>
              <a:t>There are exactly </a:t>
            </a:r>
            <a:r>
              <a:rPr sz="2400" spc="-5" dirty="0">
                <a:latin typeface="Times New Roman"/>
                <a:cs typeface="Times New Roman"/>
              </a:rPr>
              <a:t>two </a:t>
            </a:r>
            <a:r>
              <a:rPr sz="2400" dirty="0">
                <a:latin typeface="Times New Roman"/>
                <a:cs typeface="Times New Roman"/>
              </a:rPr>
              <a:t>purple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mushrooms.</a:t>
            </a:r>
            <a:endParaRPr sz="24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latin typeface="Times New Roman"/>
                <a:cs typeface="Times New Roman"/>
              </a:rPr>
              <a:t>Clinton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tall.</a:t>
            </a:r>
            <a:endParaRPr sz="2400">
              <a:latin typeface="Times New Roman"/>
              <a:cs typeface="Times New Roman"/>
            </a:endParaRPr>
          </a:p>
          <a:p>
            <a:pPr marL="469900" marR="5080" indent="-457834">
              <a:lnSpc>
                <a:spcPts val="2310"/>
              </a:lnSpc>
              <a:spcBef>
                <a:spcPts val="55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Times New Roman"/>
                <a:cs typeface="Times New Roman"/>
              </a:rPr>
              <a:t>X is </a:t>
            </a:r>
            <a:r>
              <a:rPr sz="2400" dirty="0">
                <a:latin typeface="Times New Roman"/>
                <a:cs typeface="Times New Roman"/>
              </a:rPr>
              <a:t>above </a:t>
            </a:r>
            <a:r>
              <a:rPr sz="2400" spc="-5" dirty="0">
                <a:latin typeface="Times New Roman"/>
                <a:cs typeface="Times New Roman"/>
              </a:rPr>
              <a:t>Y </a:t>
            </a:r>
            <a:r>
              <a:rPr sz="2400" dirty="0">
                <a:latin typeface="Times New Roman"/>
                <a:cs typeface="Times New Roman"/>
              </a:rPr>
              <a:t>if </a:t>
            </a:r>
            <a:r>
              <a:rPr sz="2400" spc="-5" dirty="0">
                <a:latin typeface="Times New Roman"/>
                <a:cs typeface="Times New Roman"/>
              </a:rPr>
              <a:t>X </a:t>
            </a:r>
            <a:r>
              <a:rPr sz="2400" dirty="0">
                <a:latin typeface="Times New Roman"/>
                <a:cs typeface="Times New Roman"/>
              </a:rPr>
              <a:t>is directly on top of </a:t>
            </a:r>
            <a:r>
              <a:rPr sz="2400" spc="-5" dirty="0">
                <a:latin typeface="Times New Roman"/>
                <a:cs typeface="Times New Roman"/>
              </a:rPr>
              <a:t>Y </a:t>
            </a:r>
            <a:r>
              <a:rPr sz="2400" dirty="0">
                <a:latin typeface="Times New Roman"/>
                <a:cs typeface="Times New Roman"/>
              </a:rPr>
              <a:t>or there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a pile  of one or </a:t>
            </a:r>
            <a:r>
              <a:rPr sz="2400" spc="-5" dirty="0">
                <a:latin typeface="Times New Roman"/>
                <a:cs typeface="Times New Roman"/>
              </a:rPr>
              <a:t>more </a:t>
            </a:r>
            <a:r>
              <a:rPr sz="2400" dirty="0">
                <a:latin typeface="Times New Roman"/>
                <a:cs typeface="Times New Roman"/>
              </a:rPr>
              <a:t>other </a:t>
            </a:r>
            <a:r>
              <a:rPr sz="2400" spc="-5" dirty="0">
                <a:latin typeface="Times New Roman"/>
                <a:cs typeface="Times New Roman"/>
              </a:rPr>
              <a:t>objects </a:t>
            </a:r>
            <a:r>
              <a:rPr sz="2400" dirty="0">
                <a:latin typeface="Times New Roman"/>
                <a:cs typeface="Times New Roman"/>
              </a:rPr>
              <a:t>directly on top of one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another  starting with X and ending with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spc="-160" dirty="0">
                <a:latin typeface="Times New Roman"/>
                <a:cs typeface="Times New Roman"/>
              </a:rPr>
              <a:t>Y.</a:t>
            </a:r>
            <a:endParaRPr sz="24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29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latin typeface="Times New Roman"/>
                <a:cs typeface="Times New Roman"/>
              </a:rPr>
              <a:t>no one likes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everyone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7794" y="305765"/>
            <a:ext cx="5669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Translating </a:t>
            </a:r>
            <a:r>
              <a:rPr spc="-5" dirty="0"/>
              <a:t>English </a:t>
            </a:r>
            <a:r>
              <a:rPr spc="-25" dirty="0"/>
              <a:t>to</a:t>
            </a:r>
            <a:r>
              <a:rPr spc="40" dirty="0"/>
              <a:t> </a:t>
            </a:r>
            <a:r>
              <a:rPr spc="-10" dirty="0"/>
              <a:t>FOPL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1221" y="359410"/>
            <a:ext cx="178371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Solution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34669" y="1549653"/>
            <a:ext cx="8074660" cy="4146648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18770" indent="-30480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318770" algn="l"/>
              </a:tabLst>
            </a:pPr>
            <a:r>
              <a:rPr u="none" dirty="0">
                <a:solidFill>
                  <a:srgbClr val="000000"/>
                </a:solidFill>
              </a:rPr>
              <a:t>(</a:t>
            </a:r>
            <a:r>
              <a:rPr u="none" dirty="0">
                <a:solidFill>
                  <a:srgbClr val="000000"/>
                </a:solidFill>
                <a:latin typeface="Symbol"/>
                <a:cs typeface="Symbol"/>
              </a:rPr>
              <a:t></a:t>
            </a:r>
            <a:r>
              <a:rPr u="none" dirty="0">
                <a:solidFill>
                  <a:srgbClr val="000000"/>
                </a:solidFill>
              </a:rPr>
              <a:t>x): </a:t>
            </a:r>
            <a:r>
              <a:rPr u="none" spc="-5" dirty="0">
                <a:solidFill>
                  <a:srgbClr val="000000"/>
                </a:solidFill>
              </a:rPr>
              <a:t>(mushroom(x) ^ </a:t>
            </a:r>
            <a:r>
              <a:rPr u="none" dirty="0">
                <a:solidFill>
                  <a:srgbClr val="000000"/>
                </a:solidFill>
              </a:rPr>
              <a:t>purple(x)) =&gt;</a:t>
            </a:r>
            <a:r>
              <a:rPr u="none" spc="-15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poisonous(x)</a:t>
            </a:r>
          </a:p>
          <a:p>
            <a:pPr marL="394970" indent="-381635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394970" algn="l"/>
                <a:tab pos="395605" algn="l"/>
              </a:tabLst>
            </a:pPr>
            <a:r>
              <a:rPr u="none" spc="-5" dirty="0">
                <a:solidFill>
                  <a:srgbClr val="000000"/>
                </a:solidFill>
              </a:rPr>
              <a:t>~(</a:t>
            </a:r>
            <a:r>
              <a:rPr u="none" spc="-5" dirty="0">
                <a:solidFill>
                  <a:srgbClr val="000000"/>
                </a:solidFill>
                <a:latin typeface="Symbol"/>
                <a:cs typeface="Symbol"/>
              </a:rPr>
              <a:t></a:t>
            </a:r>
            <a:r>
              <a:rPr u="none" spc="-5" dirty="0">
                <a:solidFill>
                  <a:srgbClr val="000000"/>
                </a:solidFill>
              </a:rPr>
              <a:t>x): </a:t>
            </a:r>
            <a:r>
              <a:rPr u="none" dirty="0">
                <a:solidFill>
                  <a:srgbClr val="000000"/>
                </a:solidFill>
              </a:rPr>
              <a:t>purple(x) ^ </a:t>
            </a:r>
            <a:r>
              <a:rPr u="none" spc="-5" dirty="0">
                <a:solidFill>
                  <a:srgbClr val="000000"/>
                </a:solidFill>
              </a:rPr>
              <a:t>mushroom(x) </a:t>
            </a:r>
            <a:r>
              <a:rPr u="none" dirty="0">
                <a:solidFill>
                  <a:srgbClr val="000000"/>
                </a:solidFill>
              </a:rPr>
              <a:t>^</a:t>
            </a:r>
            <a:r>
              <a:rPr u="none" spc="-15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poisonous(x)</a:t>
            </a:r>
          </a:p>
          <a:p>
            <a:pPr marL="471170">
              <a:lnSpc>
                <a:spcPct val="100000"/>
              </a:lnSpc>
            </a:pPr>
            <a:r>
              <a:rPr u="none" dirty="0">
                <a:solidFill>
                  <a:srgbClr val="000000"/>
                </a:solidFill>
              </a:rPr>
              <a:t>(</a:t>
            </a:r>
            <a:r>
              <a:rPr u="none" dirty="0">
                <a:solidFill>
                  <a:srgbClr val="000000"/>
                </a:solidFill>
                <a:latin typeface="Symbol"/>
                <a:cs typeface="Symbol"/>
              </a:rPr>
              <a:t></a:t>
            </a:r>
            <a:r>
              <a:rPr u="none" dirty="0">
                <a:solidFill>
                  <a:srgbClr val="000000"/>
                </a:solidFill>
              </a:rPr>
              <a:t>x): </a:t>
            </a:r>
            <a:r>
              <a:rPr u="none" spc="-5" dirty="0">
                <a:solidFill>
                  <a:srgbClr val="000000"/>
                </a:solidFill>
              </a:rPr>
              <a:t>(mushroom(x) ^ </a:t>
            </a:r>
            <a:r>
              <a:rPr u="none" dirty="0">
                <a:solidFill>
                  <a:srgbClr val="000000"/>
                </a:solidFill>
              </a:rPr>
              <a:t>purple(x)) =&gt;</a:t>
            </a:r>
            <a:r>
              <a:rPr u="none" spc="-20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~poisonous(x)</a:t>
            </a:r>
          </a:p>
          <a:p>
            <a:pPr marL="471170" marR="5080" indent="-381635">
              <a:lnSpc>
                <a:spcPts val="2870"/>
              </a:lnSpc>
              <a:spcBef>
                <a:spcPts val="680"/>
              </a:spcBef>
              <a:buFont typeface="Times New Roman"/>
              <a:buAutoNum type="arabicPeriod" startAt="3"/>
              <a:tabLst>
                <a:tab pos="730250" algn="l"/>
                <a:tab pos="730885" algn="l"/>
                <a:tab pos="2150745" algn="l"/>
                <a:tab pos="4013200" algn="l"/>
                <a:tab pos="4363720" algn="l"/>
                <a:tab pos="5705475" algn="l"/>
                <a:tab pos="6052820" algn="l"/>
                <a:tab pos="7918450" algn="l"/>
              </a:tabLst>
            </a:pPr>
            <a:r>
              <a:rPr u="none" dirty="0" smtClean="0">
                <a:solidFill>
                  <a:srgbClr val="000000"/>
                </a:solidFill>
              </a:rPr>
              <a:t>(</a:t>
            </a:r>
            <a:r>
              <a:rPr u="none" dirty="0">
                <a:solidFill>
                  <a:srgbClr val="000000"/>
                </a:solidFill>
                <a:latin typeface="Symbol"/>
                <a:cs typeface="Symbol"/>
              </a:rPr>
              <a:t></a:t>
            </a:r>
            <a:r>
              <a:rPr u="none" dirty="0">
                <a:solidFill>
                  <a:srgbClr val="000000"/>
                </a:solidFill>
              </a:rPr>
              <a:t>x</a:t>
            </a:r>
            <a:r>
              <a:rPr u="none" spc="-10" dirty="0">
                <a:solidFill>
                  <a:srgbClr val="000000"/>
                </a:solidFill>
              </a:rPr>
              <a:t>)</a:t>
            </a:r>
            <a:r>
              <a:rPr u="none" spc="5" dirty="0">
                <a:solidFill>
                  <a:srgbClr val="000000"/>
                </a:solidFill>
              </a:rPr>
              <a:t>:</a:t>
            </a:r>
            <a:r>
              <a:rPr u="none" spc="-10" dirty="0">
                <a:solidFill>
                  <a:srgbClr val="000000"/>
                </a:solidFill>
              </a:rPr>
              <a:t>(</a:t>
            </a:r>
            <a:r>
              <a:rPr u="none" dirty="0">
                <a:solidFill>
                  <a:srgbClr val="000000"/>
                </a:solidFill>
                <a:latin typeface="Symbol"/>
                <a:cs typeface="Symbol"/>
              </a:rPr>
              <a:t></a:t>
            </a:r>
            <a:r>
              <a:rPr u="none" dirty="0">
                <a:solidFill>
                  <a:srgbClr val="000000"/>
                </a:solidFill>
              </a:rPr>
              <a:t>y</a:t>
            </a:r>
            <a:r>
              <a:rPr u="none" spc="-10" dirty="0">
                <a:solidFill>
                  <a:srgbClr val="000000"/>
                </a:solidFill>
              </a:rPr>
              <a:t>)</a:t>
            </a:r>
            <a:r>
              <a:rPr u="none" dirty="0">
                <a:solidFill>
                  <a:srgbClr val="000000"/>
                </a:solidFill>
              </a:rPr>
              <a:t>:	</a:t>
            </a:r>
            <a:r>
              <a:rPr u="none" spc="-20" dirty="0">
                <a:solidFill>
                  <a:srgbClr val="000000"/>
                </a:solidFill>
              </a:rPr>
              <a:t>m</a:t>
            </a:r>
            <a:r>
              <a:rPr u="none" dirty="0">
                <a:solidFill>
                  <a:srgbClr val="000000"/>
                </a:solidFill>
              </a:rPr>
              <a:t>ushroo</a:t>
            </a:r>
            <a:r>
              <a:rPr u="none" spc="-20" dirty="0">
                <a:solidFill>
                  <a:srgbClr val="000000"/>
                </a:solidFill>
              </a:rPr>
              <a:t>m</a:t>
            </a:r>
            <a:r>
              <a:rPr u="none" dirty="0">
                <a:solidFill>
                  <a:srgbClr val="000000"/>
                </a:solidFill>
              </a:rPr>
              <a:t>(x)	</a:t>
            </a:r>
            <a:r>
              <a:rPr u="none" spc="-5" dirty="0">
                <a:solidFill>
                  <a:srgbClr val="000000"/>
                </a:solidFill>
              </a:rPr>
              <a:t>^</a:t>
            </a:r>
            <a:r>
              <a:rPr u="none" dirty="0">
                <a:solidFill>
                  <a:srgbClr val="000000"/>
                </a:solidFill>
              </a:rPr>
              <a:t>	purple(x)	</a:t>
            </a:r>
            <a:r>
              <a:rPr u="none" spc="-5" dirty="0">
                <a:solidFill>
                  <a:srgbClr val="000000"/>
                </a:solidFill>
              </a:rPr>
              <a:t>^</a:t>
            </a:r>
            <a:r>
              <a:rPr u="none" dirty="0">
                <a:solidFill>
                  <a:srgbClr val="000000"/>
                </a:solidFill>
              </a:rPr>
              <a:t>	</a:t>
            </a:r>
            <a:r>
              <a:rPr u="none" spc="-20" dirty="0">
                <a:solidFill>
                  <a:srgbClr val="000000"/>
                </a:solidFill>
              </a:rPr>
              <a:t>m</a:t>
            </a:r>
            <a:r>
              <a:rPr u="none" dirty="0">
                <a:solidFill>
                  <a:srgbClr val="000000"/>
                </a:solidFill>
              </a:rPr>
              <a:t>ushro</a:t>
            </a:r>
            <a:r>
              <a:rPr u="none" spc="5" dirty="0">
                <a:solidFill>
                  <a:srgbClr val="000000"/>
                </a:solidFill>
              </a:rPr>
              <a:t>o</a:t>
            </a:r>
            <a:r>
              <a:rPr u="none" dirty="0">
                <a:solidFill>
                  <a:srgbClr val="000000"/>
                </a:solidFill>
              </a:rPr>
              <a:t>m(y)	</a:t>
            </a:r>
            <a:r>
              <a:rPr u="none" spc="-5" dirty="0">
                <a:solidFill>
                  <a:srgbClr val="000000"/>
                </a:solidFill>
              </a:rPr>
              <a:t>^  </a:t>
            </a:r>
            <a:r>
              <a:rPr u="none" dirty="0">
                <a:solidFill>
                  <a:srgbClr val="000000"/>
                </a:solidFill>
              </a:rPr>
              <a:t>purple(y) </a:t>
            </a:r>
            <a:r>
              <a:rPr u="none" spc="-5" dirty="0">
                <a:solidFill>
                  <a:srgbClr val="000000"/>
                </a:solidFill>
              </a:rPr>
              <a:t>^ </a:t>
            </a:r>
            <a:r>
              <a:rPr u="none" dirty="0">
                <a:solidFill>
                  <a:srgbClr val="000000"/>
                </a:solidFill>
              </a:rPr>
              <a:t>~(x=y)</a:t>
            </a:r>
            <a:r>
              <a:rPr u="none" spc="-15" dirty="0">
                <a:solidFill>
                  <a:srgbClr val="000000"/>
                </a:solidFill>
              </a:rPr>
              <a:t> </a:t>
            </a:r>
            <a:r>
              <a:rPr u="none" spc="-5" dirty="0" smtClean="0">
                <a:solidFill>
                  <a:srgbClr val="000000"/>
                </a:solidFill>
              </a:rPr>
              <a:t>^</a:t>
            </a:r>
            <a:r>
              <a:rPr lang="pl-PL" u="none" dirty="0">
                <a:solidFill>
                  <a:srgbClr val="000000"/>
                </a:solidFill>
              </a:rPr>
              <a:t>(</a:t>
            </a:r>
            <a:r>
              <a:rPr lang="pl-PL" u="none" dirty="0">
                <a:solidFill>
                  <a:srgbClr val="000000"/>
                </a:solidFill>
                <a:latin typeface="Symbol"/>
                <a:cs typeface="Symbol"/>
              </a:rPr>
              <a:t></a:t>
            </a:r>
            <a:r>
              <a:rPr lang="pl-PL" u="none" dirty="0">
                <a:solidFill>
                  <a:srgbClr val="000000"/>
                </a:solidFill>
              </a:rPr>
              <a:t>z) </a:t>
            </a:r>
            <a:r>
              <a:rPr lang="pl-PL" u="none" spc="-5" dirty="0">
                <a:solidFill>
                  <a:srgbClr val="000000"/>
                </a:solidFill>
              </a:rPr>
              <a:t>:(mushroom(z) ^ </a:t>
            </a:r>
            <a:r>
              <a:rPr lang="pl-PL" u="none" dirty="0">
                <a:solidFill>
                  <a:srgbClr val="000000"/>
                </a:solidFill>
              </a:rPr>
              <a:t>purple(z)) =&gt; ((x=z) v</a:t>
            </a:r>
            <a:r>
              <a:rPr lang="pl-PL" u="none" spc="-55" dirty="0">
                <a:solidFill>
                  <a:srgbClr val="000000"/>
                </a:solidFill>
              </a:rPr>
              <a:t> </a:t>
            </a:r>
            <a:r>
              <a:rPr lang="pl-PL" u="none" dirty="0">
                <a:solidFill>
                  <a:srgbClr val="000000"/>
                </a:solidFill>
              </a:rPr>
              <a:t>(y=z</a:t>
            </a:r>
            <a:r>
              <a:rPr lang="pl-PL" u="none" dirty="0" smtClean="0">
                <a:solidFill>
                  <a:srgbClr val="000000"/>
                </a:solidFill>
              </a:rPr>
              <a:t>))</a:t>
            </a:r>
            <a:endParaRPr u="none" spc="-5" dirty="0">
              <a:solidFill>
                <a:srgbClr val="000000"/>
              </a:solidFill>
            </a:endParaRPr>
          </a:p>
          <a:p>
            <a:pPr marL="471170" indent="-457834">
              <a:lnSpc>
                <a:spcPct val="100000"/>
              </a:lnSpc>
              <a:spcBef>
                <a:spcPts val="480"/>
              </a:spcBef>
              <a:buAutoNum type="arabicPeriod" startAt="3"/>
              <a:tabLst>
                <a:tab pos="471170" algn="l"/>
                <a:tab pos="471805" algn="l"/>
              </a:tabLst>
            </a:pPr>
            <a:r>
              <a:rPr u="none" spc="-5" dirty="0">
                <a:solidFill>
                  <a:srgbClr val="000000"/>
                </a:solidFill>
              </a:rPr>
              <a:t>~</a:t>
            </a:r>
            <a:r>
              <a:rPr u="none" spc="-5" dirty="0" smtClean="0">
                <a:solidFill>
                  <a:srgbClr val="000000"/>
                </a:solidFill>
              </a:rPr>
              <a:t>tall(Clinton)</a:t>
            </a:r>
            <a:endParaRPr lang="en-US" u="none" spc="-5" dirty="0" smtClean="0">
              <a:solidFill>
                <a:srgbClr val="000000"/>
              </a:solidFill>
            </a:endParaRPr>
          </a:p>
          <a:p>
            <a:pPr marL="471170" indent="-457834">
              <a:lnSpc>
                <a:spcPct val="100000"/>
              </a:lnSpc>
              <a:spcBef>
                <a:spcPts val="480"/>
              </a:spcBef>
              <a:buAutoNum type="arabicPeriod" startAt="3"/>
              <a:tabLst>
                <a:tab pos="471170" algn="l"/>
                <a:tab pos="471805" algn="l"/>
              </a:tabLst>
            </a:pPr>
            <a:r>
              <a:rPr u="none" dirty="0" smtClean="0">
                <a:solidFill>
                  <a:srgbClr val="000000"/>
                </a:solidFill>
              </a:rPr>
              <a:t>(</a:t>
            </a:r>
            <a:r>
              <a:rPr u="none" dirty="0" smtClean="0">
                <a:solidFill>
                  <a:srgbClr val="000000"/>
                </a:solidFill>
                <a:latin typeface="Symbol"/>
                <a:cs typeface="Symbol"/>
              </a:rPr>
              <a:t></a:t>
            </a:r>
            <a:r>
              <a:rPr u="none" dirty="0" smtClean="0">
                <a:solidFill>
                  <a:srgbClr val="000000"/>
                </a:solidFill>
              </a:rPr>
              <a:t>x</a:t>
            </a:r>
            <a:r>
              <a:rPr u="none" spc="-10" dirty="0" smtClean="0">
                <a:solidFill>
                  <a:srgbClr val="000000"/>
                </a:solidFill>
              </a:rPr>
              <a:t>)</a:t>
            </a:r>
            <a:r>
              <a:rPr u="none" spc="5" dirty="0" smtClean="0">
                <a:solidFill>
                  <a:srgbClr val="000000"/>
                </a:solidFill>
              </a:rPr>
              <a:t>:(</a:t>
            </a:r>
            <a:r>
              <a:rPr u="none" spc="5" dirty="0" smtClean="0">
                <a:solidFill>
                  <a:srgbClr val="000000"/>
                </a:solidFill>
                <a:latin typeface="Symbol"/>
                <a:cs typeface="Symbol"/>
              </a:rPr>
              <a:t></a:t>
            </a:r>
            <a:r>
              <a:rPr u="none" spc="-15" dirty="0" smtClean="0">
                <a:solidFill>
                  <a:srgbClr val="000000"/>
                </a:solidFill>
              </a:rPr>
              <a:t>y</a:t>
            </a:r>
            <a:r>
              <a:rPr u="none" spc="-10" dirty="0" smtClean="0">
                <a:solidFill>
                  <a:srgbClr val="000000"/>
                </a:solidFill>
              </a:rPr>
              <a:t>)</a:t>
            </a:r>
            <a:r>
              <a:rPr u="none" dirty="0" smtClean="0">
                <a:solidFill>
                  <a:srgbClr val="000000"/>
                </a:solidFill>
              </a:rPr>
              <a:t>:	above</a:t>
            </a:r>
            <a:r>
              <a:rPr u="none" spc="10" dirty="0" smtClean="0">
                <a:solidFill>
                  <a:srgbClr val="000000"/>
                </a:solidFill>
              </a:rPr>
              <a:t>(</a:t>
            </a:r>
            <a:r>
              <a:rPr u="none" dirty="0" err="1" smtClean="0">
                <a:solidFill>
                  <a:srgbClr val="000000"/>
                </a:solidFill>
              </a:rPr>
              <a:t>x,</a:t>
            </a:r>
            <a:r>
              <a:rPr u="none" spc="-15" dirty="0" err="1" smtClean="0">
                <a:solidFill>
                  <a:srgbClr val="000000"/>
                </a:solidFill>
              </a:rPr>
              <a:t>y</a:t>
            </a:r>
            <a:r>
              <a:rPr u="none" dirty="0" smtClean="0">
                <a:solidFill>
                  <a:srgbClr val="000000"/>
                </a:solidFill>
              </a:rPr>
              <a:t>)	&lt;</a:t>
            </a:r>
            <a:r>
              <a:rPr u="none" spc="-10" dirty="0" smtClean="0">
                <a:solidFill>
                  <a:srgbClr val="000000"/>
                </a:solidFill>
              </a:rPr>
              <a:t>=</a:t>
            </a:r>
            <a:r>
              <a:rPr u="none" dirty="0" smtClean="0">
                <a:solidFill>
                  <a:srgbClr val="000000"/>
                </a:solidFill>
              </a:rPr>
              <a:t>&gt;	(on</a:t>
            </a:r>
            <a:r>
              <a:rPr u="none" spc="5" dirty="0" smtClean="0">
                <a:solidFill>
                  <a:srgbClr val="000000"/>
                </a:solidFill>
              </a:rPr>
              <a:t>(</a:t>
            </a:r>
            <a:r>
              <a:rPr u="none" dirty="0" err="1" smtClean="0">
                <a:solidFill>
                  <a:srgbClr val="000000"/>
                </a:solidFill>
              </a:rPr>
              <a:t>x</a:t>
            </a:r>
            <a:r>
              <a:rPr u="none" spc="-15" dirty="0" err="1" smtClean="0">
                <a:solidFill>
                  <a:srgbClr val="000000"/>
                </a:solidFill>
              </a:rPr>
              <a:t>,</a:t>
            </a:r>
            <a:r>
              <a:rPr u="none" dirty="0" err="1" smtClean="0">
                <a:solidFill>
                  <a:srgbClr val="000000"/>
                </a:solidFill>
              </a:rPr>
              <a:t>y</a:t>
            </a:r>
            <a:r>
              <a:rPr u="none" dirty="0" smtClean="0">
                <a:solidFill>
                  <a:srgbClr val="000000"/>
                </a:solidFill>
              </a:rPr>
              <a:t>)	v	</a:t>
            </a:r>
            <a:r>
              <a:rPr u="none" spc="-10" dirty="0" smtClean="0">
                <a:solidFill>
                  <a:srgbClr val="000000"/>
                </a:solidFill>
              </a:rPr>
              <a:t>(</a:t>
            </a:r>
            <a:r>
              <a:rPr u="none" dirty="0" smtClean="0">
                <a:solidFill>
                  <a:srgbClr val="000000"/>
                </a:solidFill>
                <a:latin typeface="Symbol"/>
                <a:cs typeface="Symbol"/>
              </a:rPr>
              <a:t></a:t>
            </a:r>
            <a:r>
              <a:rPr u="none" dirty="0" smtClean="0">
                <a:solidFill>
                  <a:srgbClr val="000000"/>
                </a:solidFill>
              </a:rPr>
              <a:t>z)	(on</a:t>
            </a:r>
            <a:r>
              <a:rPr u="none" spc="5" dirty="0" smtClean="0">
                <a:solidFill>
                  <a:srgbClr val="000000"/>
                </a:solidFill>
              </a:rPr>
              <a:t>(</a:t>
            </a:r>
            <a:r>
              <a:rPr u="none" dirty="0" err="1" smtClean="0">
                <a:solidFill>
                  <a:srgbClr val="000000"/>
                </a:solidFill>
              </a:rPr>
              <a:t>x,</a:t>
            </a:r>
            <a:r>
              <a:rPr u="none" spc="-10" dirty="0" err="1" smtClean="0">
                <a:solidFill>
                  <a:srgbClr val="000000"/>
                </a:solidFill>
              </a:rPr>
              <a:t>z</a:t>
            </a:r>
            <a:r>
              <a:rPr u="none" dirty="0" smtClean="0">
                <a:solidFill>
                  <a:srgbClr val="000000"/>
                </a:solidFill>
              </a:rPr>
              <a:t>)	</a:t>
            </a:r>
            <a:r>
              <a:rPr u="none" spc="-5" dirty="0" smtClean="0">
                <a:solidFill>
                  <a:srgbClr val="000000"/>
                </a:solidFill>
              </a:rPr>
              <a:t>^  </a:t>
            </a:r>
            <a:r>
              <a:rPr u="none" dirty="0" smtClean="0">
                <a:solidFill>
                  <a:srgbClr val="000000"/>
                </a:solidFill>
              </a:rPr>
              <a:t>above(</a:t>
            </a:r>
            <a:r>
              <a:rPr u="none" dirty="0" err="1" smtClean="0">
                <a:solidFill>
                  <a:srgbClr val="000000"/>
                </a:solidFill>
              </a:rPr>
              <a:t>z,y</a:t>
            </a:r>
            <a:r>
              <a:rPr u="none" smtClean="0">
                <a:solidFill>
                  <a:srgbClr val="000000"/>
                </a:solidFill>
              </a:rPr>
              <a:t>)))</a:t>
            </a:r>
            <a:endParaRPr lang="en-US" u="none" smtClean="0">
              <a:solidFill>
                <a:srgbClr val="000000"/>
              </a:solidFill>
            </a:endParaRPr>
          </a:p>
          <a:p>
            <a:pPr marL="471170" indent="-457834">
              <a:lnSpc>
                <a:spcPct val="100000"/>
              </a:lnSpc>
              <a:spcBef>
                <a:spcPts val="480"/>
              </a:spcBef>
              <a:buAutoNum type="arabicPeriod" startAt="3"/>
              <a:tabLst>
                <a:tab pos="471170" algn="l"/>
                <a:tab pos="471805" algn="l"/>
              </a:tabLst>
            </a:pPr>
            <a:r>
              <a:rPr u="none" spc="-5" smtClean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~</a:t>
            </a:r>
            <a:r>
              <a:rPr u="none" spc="-5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(</a:t>
            </a:r>
            <a:r>
              <a:rPr u="none" dirty="0">
                <a:solidFill>
                  <a:srgbClr val="000000"/>
                </a:solidFill>
                <a:latin typeface="Symbol"/>
                <a:cs typeface="Symbol"/>
              </a:rPr>
              <a:t></a:t>
            </a:r>
            <a:r>
              <a:rPr u="none" dirty="0">
                <a:solidFill>
                  <a:srgbClr val="000000"/>
                </a:solidFill>
              </a:rPr>
              <a:t>x):(</a:t>
            </a:r>
            <a:r>
              <a:rPr u="none" dirty="0">
                <a:solidFill>
                  <a:srgbClr val="000000"/>
                </a:solidFill>
                <a:latin typeface="Symbol"/>
                <a:cs typeface="Symbol"/>
              </a:rPr>
              <a:t></a:t>
            </a:r>
            <a:r>
              <a:rPr u="none" dirty="0">
                <a:solidFill>
                  <a:srgbClr val="000000"/>
                </a:solidFill>
              </a:rPr>
              <a:t>y):likes(x,y)	or	(</a:t>
            </a:r>
            <a:r>
              <a:rPr u="none" dirty="0">
                <a:solidFill>
                  <a:srgbClr val="000000"/>
                </a:solidFill>
                <a:latin typeface="Symbol"/>
                <a:cs typeface="Symbol"/>
              </a:rPr>
              <a:t></a:t>
            </a:r>
            <a:r>
              <a:rPr u="none" dirty="0">
                <a:solidFill>
                  <a:srgbClr val="000000"/>
                </a:solidFill>
              </a:rPr>
              <a:t>x):(</a:t>
            </a:r>
            <a:r>
              <a:rPr u="none" dirty="0">
                <a:solidFill>
                  <a:srgbClr val="000000"/>
                </a:solidFill>
                <a:latin typeface="Symbol"/>
                <a:cs typeface="Symbol"/>
              </a:rPr>
              <a:t></a:t>
            </a:r>
            <a:r>
              <a:rPr u="none" dirty="0">
                <a:solidFill>
                  <a:srgbClr val="000000"/>
                </a:solidFill>
              </a:rPr>
              <a:t>y):~likes(x,y)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4922" y="496646"/>
            <a:ext cx="35413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Example </a:t>
            </a:r>
            <a:r>
              <a:rPr spc="-5" dirty="0"/>
              <a:t>of</a:t>
            </a:r>
            <a:r>
              <a:rPr spc="-45" dirty="0"/>
              <a:t> </a:t>
            </a:r>
            <a:r>
              <a:rPr spc="-15" dirty="0"/>
              <a:t>FOPL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5538" y="1166305"/>
            <a:ext cx="7755890" cy="42710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Marcus </a:t>
            </a:r>
            <a:r>
              <a:rPr sz="2400" spc="-5" dirty="0">
                <a:latin typeface="Times New Roman"/>
                <a:cs typeface="Times New Roman"/>
              </a:rPr>
              <a:t>was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man.</a:t>
            </a:r>
            <a:endParaRPr sz="2400">
              <a:latin typeface="Times New Roman"/>
              <a:cs typeface="Times New Roman"/>
            </a:endParaRPr>
          </a:p>
          <a:p>
            <a:pPr marL="927100" lvl="1" indent="-457834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927100" algn="l"/>
                <a:tab pos="927735" algn="l"/>
              </a:tabLst>
            </a:pPr>
            <a:r>
              <a:rPr sz="2400" dirty="0">
                <a:latin typeface="Times New Roman"/>
                <a:cs typeface="Times New Roman"/>
              </a:rPr>
              <a:t>Man(Marcus).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Marcus </a:t>
            </a:r>
            <a:r>
              <a:rPr sz="2400" spc="-10" dirty="0">
                <a:latin typeface="Times New Roman"/>
                <a:cs typeface="Times New Roman"/>
              </a:rPr>
              <a:t>was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Pompeian.</a:t>
            </a:r>
            <a:endParaRPr sz="2400">
              <a:latin typeface="Times New Roman"/>
              <a:cs typeface="Times New Roman"/>
            </a:endParaRPr>
          </a:p>
          <a:p>
            <a:pPr marL="927100" lvl="1" indent="-457834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927100" algn="l"/>
                <a:tab pos="927735" algn="l"/>
              </a:tabLst>
            </a:pPr>
            <a:r>
              <a:rPr sz="2400" spc="-5" dirty="0">
                <a:latin typeface="Times New Roman"/>
                <a:cs typeface="Times New Roman"/>
              </a:rPr>
              <a:t>Pompeian(marcus)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Times New Roman"/>
                <a:cs typeface="Times New Roman"/>
              </a:rPr>
              <a:t>All Pompeian </a:t>
            </a:r>
            <a:r>
              <a:rPr sz="2400" dirty="0">
                <a:latin typeface="Times New Roman"/>
                <a:cs typeface="Times New Roman"/>
              </a:rPr>
              <a:t>were</a:t>
            </a:r>
            <a:r>
              <a:rPr sz="2400" spc="-5" dirty="0">
                <a:latin typeface="Times New Roman"/>
                <a:cs typeface="Times New Roman"/>
              </a:rPr>
              <a:t> Romans.</a:t>
            </a:r>
            <a:endParaRPr sz="2400">
              <a:latin typeface="Times New Roman"/>
              <a:cs typeface="Times New Roman"/>
            </a:endParaRPr>
          </a:p>
          <a:p>
            <a:pPr marL="927100" lvl="1" indent="-457834">
              <a:lnSpc>
                <a:spcPct val="100000"/>
              </a:lnSpc>
              <a:spcBef>
                <a:spcPts val="585"/>
              </a:spcBef>
              <a:buFont typeface="Wingdings"/>
              <a:buChar char=""/>
              <a:tabLst>
                <a:tab pos="927100" algn="l"/>
                <a:tab pos="927735" algn="l"/>
              </a:tabLst>
            </a:pPr>
            <a:r>
              <a:rPr sz="2400" dirty="0">
                <a:latin typeface="Symbol"/>
                <a:cs typeface="Symbol"/>
              </a:rPr>
              <a:t></a:t>
            </a:r>
            <a:r>
              <a:rPr sz="2400" dirty="0">
                <a:latin typeface="Times New Roman"/>
                <a:cs typeface="Times New Roman"/>
              </a:rPr>
              <a:t>x: </a:t>
            </a:r>
            <a:r>
              <a:rPr sz="2400" spc="-5" dirty="0">
                <a:latin typeface="Times New Roman"/>
                <a:cs typeface="Times New Roman"/>
              </a:rPr>
              <a:t>Pompeian(x)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Roman(x)</a:t>
            </a:r>
            <a:endParaRPr sz="2400">
              <a:latin typeface="Times New Roman"/>
              <a:cs typeface="Times New Roman"/>
            </a:endParaRPr>
          </a:p>
          <a:p>
            <a:pPr marL="584200" indent="-571500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583565" algn="l"/>
                <a:tab pos="584200" algn="l"/>
              </a:tabLst>
            </a:pPr>
            <a:r>
              <a:rPr sz="2400" dirty="0">
                <a:latin typeface="Times New Roman"/>
                <a:cs typeface="Times New Roman"/>
              </a:rPr>
              <a:t>Caesar </a:t>
            </a:r>
            <a:r>
              <a:rPr sz="2400" spc="-5" dirty="0">
                <a:latin typeface="Times New Roman"/>
                <a:cs typeface="Times New Roman"/>
              </a:rPr>
              <a:t>was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ruler.</a:t>
            </a:r>
            <a:endParaRPr sz="2400">
              <a:latin typeface="Times New Roman"/>
              <a:cs typeface="Times New Roman"/>
            </a:endParaRPr>
          </a:p>
          <a:p>
            <a:pPr marL="1061085" lvl="1" indent="-648335">
              <a:lnSpc>
                <a:spcPct val="100000"/>
              </a:lnSpc>
              <a:spcBef>
                <a:spcPts val="290"/>
              </a:spcBef>
              <a:buFont typeface="Wingdings"/>
              <a:buChar char=""/>
              <a:tabLst>
                <a:tab pos="1061085" algn="l"/>
                <a:tab pos="1061720" algn="l"/>
              </a:tabLst>
            </a:pPr>
            <a:r>
              <a:rPr sz="2400" dirty="0">
                <a:latin typeface="Times New Roman"/>
                <a:cs typeface="Times New Roman"/>
              </a:rPr>
              <a:t>Ruler(Caesar)</a:t>
            </a:r>
            <a:endParaRPr sz="2400">
              <a:latin typeface="Times New Roman"/>
              <a:cs typeface="Times New Roman"/>
            </a:endParaRPr>
          </a:p>
          <a:p>
            <a:pPr marL="584200" indent="-571500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83565" algn="l"/>
                <a:tab pos="584200" algn="l"/>
              </a:tabLst>
            </a:pPr>
            <a:r>
              <a:rPr sz="2400" spc="-5" dirty="0">
                <a:latin typeface="Times New Roman"/>
                <a:cs typeface="Times New Roman"/>
              </a:rPr>
              <a:t>All Romans </a:t>
            </a:r>
            <a:r>
              <a:rPr sz="2400" dirty="0">
                <a:latin typeface="Times New Roman"/>
                <a:cs typeface="Times New Roman"/>
              </a:rPr>
              <a:t>were either loyal to Caesar or hated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him.</a:t>
            </a:r>
            <a:endParaRPr sz="2400">
              <a:latin typeface="Times New Roman"/>
              <a:cs typeface="Times New Roman"/>
            </a:endParaRPr>
          </a:p>
          <a:p>
            <a:pPr marL="984885" lvl="1" indent="-572135">
              <a:lnSpc>
                <a:spcPct val="100000"/>
              </a:lnSpc>
              <a:spcBef>
                <a:spcPts val="300"/>
              </a:spcBef>
              <a:buFont typeface="Wingdings"/>
              <a:buChar char=""/>
              <a:tabLst>
                <a:tab pos="984885" algn="l"/>
                <a:tab pos="985519" algn="l"/>
                <a:tab pos="1591310" algn="l"/>
              </a:tabLst>
            </a:pPr>
            <a:r>
              <a:rPr sz="2400" dirty="0">
                <a:latin typeface="Symbol"/>
                <a:cs typeface="Symbol"/>
              </a:rPr>
              <a:t></a:t>
            </a:r>
            <a:r>
              <a:rPr sz="2400" dirty="0">
                <a:latin typeface="Times New Roman"/>
                <a:cs typeface="Times New Roman"/>
              </a:rPr>
              <a:t>x:	</a:t>
            </a:r>
            <a:r>
              <a:rPr sz="2400" spc="-5" dirty="0">
                <a:latin typeface="Times New Roman"/>
                <a:cs typeface="Times New Roman"/>
              </a:rPr>
              <a:t>Roman(x)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LoyalTo(x,Caesar) </a:t>
            </a:r>
            <a:r>
              <a:rPr sz="2400" dirty="0">
                <a:latin typeface="Symbol"/>
                <a:cs typeface="Symbol"/>
              </a:rPr>
              <a:t>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Hate(x,Caesar)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540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8138" y="461594"/>
            <a:ext cx="38938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Example </a:t>
            </a:r>
            <a:r>
              <a:rPr sz="4400" dirty="0"/>
              <a:t>of</a:t>
            </a:r>
            <a:r>
              <a:rPr sz="4400" spc="-60" dirty="0"/>
              <a:t> </a:t>
            </a:r>
            <a:r>
              <a:rPr sz="4400" spc="-15" dirty="0"/>
              <a:t>FOPL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231140" y="1548091"/>
            <a:ext cx="8666480" cy="449199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17500" indent="-304800">
              <a:lnSpc>
                <a:spcPct val="100000"/>
              </a:lnSpc>
              <a:spcBef>
                <a:spcPts val="400"/>
              </a:spcBef>
              <a:buAutoNum type="arabicPeriod" startAt="6"/>
              <a:tabLst>
                <a:tab pos="317500" algn="l"/>
              </a:tabLst>
            </a:pPr>
            <a:r>
              <a:rPr sz="2400" dirty="0">
                <a:latin typeface="Times New Roman"/>
                <a:cs typeface="Times New Roman"/>
              </a:rPr>
              <a:t>Everyone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loyal to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someone.</a:t>
            </a:r>
            <a:endParaRPr sz="2400">
              <a:latin typeface="Times New Roman"/>
              <a:cs typeface="Times New Roman"/>
            </a:endParaRPr>
          </a:p>
          <a:p>
            <a:pPr marL="660400">
              <a:lnSpc>
                <a:spcPct val="100000"/>
              </a:lnSpc>
              <a:spcBef>
                <a:spcPts val="300"/>
              </a:spcBef>
            </a:pPr>
            <a:r>
              <a:rPr sz="2400" dirty="0">
                <a:latin typeface="Symbol"/>
                <a:cs typeface="Symbol"/>
              </a:rPr>
              <a:t></a:t>
            </a:r>
            <a:r>
              <a:rPr sz="2400" dirty="0">
                <a:latin typeface="Times New Roman"/>
                <a:cs typeface="Times New Roman"/>
              </a:rPr>
              <a:t>x: </a:t>
            </a:r>
            <a:r>
              <a:rPr sz="2400" dirty="0">
                <a:latin typeface="Symbol"/>
                <a:cs typeface="Symbol"/>
              </a:rPr>
              <a:t></a:t>
            </a:r>
            <a:r>
              <a:rPr sz="2400" dirty="0">
                <a:latin typeface="Times New Roman"/>
                <a:cs typeface="Times New Roman"/>
              </a:rPr>
              <a:t>y: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LoyalTo(x,y)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50">
              <a:latin typeface="Times New Roman"/>
              <a:cs typeface="Times New Roman"/>
            </a:endParaRPr>
          </a:p>
          <a:p>
            <a:pPr marL="317500" indent="-304800">
              <a:lnSpc>
                <a:spcPct val="100000"/>
              </a:lnSpc>
              <a:buAutoNum type="arabicPeriod" startAt="7"/>
              <a:tabLst>
                <a:tab pos="317500" algn="l"/>
              </a:tabLst>
            </a:pPr>
            <a:r>
              <a:rPr sz="2400" dirty="0">
                <a:latin typeface="Times New Roman"/>
                <a:cs typeface="Times New Roman"/>
              </a:rPr>
              <a:t>People only try to assassinate rulers they </a:t>
            </a:r>
            <a:r>
              <a:rPr sz="2400" spc="-5" dirty="0">
                <a:latin typeface="Times New Roman"/>
                <a:cs typeface="Times New Roman"/>
              </a:rPr>
              <a:t>aren't </a:t>
            </a:r>
            <a:r>
              <a:rPr sz="2400" dirty="0">
                <a:latin typeface="Times New Roman"/>
                <a:cs typeface="Times New Roman"/>
              </a:rPr>
              <a:t>loyal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  <a:tabLst>
                <a:tab pos="2411095" algn="l"/>
              </a:tabLst>
            </a:pPr>
            <a:r>
              <a:rPr sz="2400" dirty="0">
                <a:latin typeface="Symbol"/>
                <a:cs typeface="Symbol"/>
              </a:rPr>
              <a:t></a:t>
            </a:r>
            <a:r>
              <a:rPr sz="2400" dirty="0">
                <a:latin typeface="Times New Roman"/>
                <a:cs typeface="Times New Roman"/>
              </a:rPr>
              <a:t>x: </a:t>
            </a:r>
            <a:r>
              <a:rPr sz="2400" dirty="0">
                <a:latin typeface="Symbol"/>
                <a:cs typeface="Symbol"/>
              </a:rPr>
              <a:t></a:t>
            </a:r>
            <a:r>
              <a:rPr sz="2400" dirty="0">
                <a:latin typeface="Times New Roman"/>
                <a:cs typeface="Times New Roman"/>
              </a:rPr>
              <a:t>y: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Person(x)	^ </a:t>
            </a:r>
            <a:r>
              <a:rPr sz="2400" dirty="0">
                <a:latin typeface="Times New Roman"/>
                <a:cs typeface="Times New Roman"/>
              </a:rPr>
              <a:t>Ruler(y) </a:t>
            </a:r>
            <a:r>
              <a:rPr sz="2400" spc="-5" dirty="0">
                <a:latin typeface="Times New Roman"/>
                <a:cs typeface="Times New Roman"/>
              </a:rPr>
              <a:t>^ TryAssassinate(x,y)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</a:t>
            </a:r>
            <a:r>
              <a:rPr sz="2400" spc="-15" dirty="0">
                <a:latin typeface="Times New Roman"/>
                <a:cs typeface="Times New Roman"/>
              </a:rPr>
              <a:t>¬LoyalTo(x,y)]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Times New Roman"/>
              <a:cs typeface="Times New Roman"/>
            </a:endParaRPr>
          </a:p>
          <a:p>
            <a:pPr marL="82550" marR="4103370" indent="-70485">
              <a:lnSpc>
                <a:spcPct val="110000"/>
              </a:lnSpc>
              <a:buAutoNum type="arabicPeriod" startAt="8"/>
              <a:tabLst>
                <a:tab pos="317500" algn="l"/>
              </a:tabLst>
            </a:pPr>
            <a:r>
              <a:rPr sz="2400" dirty="0">
                <a:latin typeface="Times New Roman"/>
                <a:cs typeface="Times New Roman"/>
              </a:rPr>
              <a:t>Marcus tried to assassinate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Caesar.  </a:t>
            </a:r>
            <a:r>
              <a:rPr sz="2400" spc="-5" dirty="0">
                <a:latin typeface="Times New Roman"/>
                <a:cs typeface="Times New Roman"/>
              </a:rPr>
              <a:t>TryAssassinate(Marcus,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Caesar)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imes New Roman"/>
              <a:buAutoNum type="arabicPeriod" startAt="8"/>
            </a:pPr>
            <a:endParaRPr sz="3000">
              <a:latin typeface="Times New Roman"/>
              <a:cs typeface="Times New Roman"/>
            </a:endParaRPr>
          </a:p>
          <a:p>
            <a:pPr marL="300355" indent="-288290">
              <a:lnSpc>
                <a:spcPct val="100000"/>
              </a:lnSpc>
              <a:buAutoNum type="arabicPeriod" startAt="8"/>
              <a:tabLst>
                <a:tab pos="300990" algn="l"/>
              </a:tabLst>
            </a:pPr>
            <a:r>
              <a:rPr sz="2400" spc="-5" dirty="0">
                <a:latin typeface="Times New Roman"/>
                <a:cs typeface="Times New Roman"/>
              </a:rPr>
              <a:t>All </a:t>
            </a:r>
            <a:r>
              <a:rPr sz="2400" spc="-10" dirty="0">
                <a:latin typeface="Times New Roman"/>
                <a:cs typeface="Times New Roman"/>
              </a:rPr>
              <a:t>men </a:t>
            </a:r>
            <a:r>
              <a:rPr sz="2400" dirty="0">
                <a:latin typeface="Times New Roman"/>
                <a:cs typeface="Times New Roman"/>
              </a:rPr>
              <a:t>are people.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400" dirty="0">
                <a:latin typeface="Symbol"/>
                <a:cs typeface="Symbol"/>
              </a:rPr>
              <a:t></a:t>
            </a:r>
            <a:r>
              <a:rPr sz="2400" dirty="0">
                <a:latin typeface="Times New Roman"/>
                <a:cs typeface="Times New Roman"/>
              </a:rPr>
              <a:t>x: Men(x)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People(x)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787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09800"/>
            <a:ext cx="8074660" cy="1107996"/>
          </a:xfrm>
        </p:spPr>
        <p:txBody>
          <a:bodyPr/>
          <a:lstStyle/>
          <a:p>
            <a:pPr algn="ctr"/>
            <a:r>
              <a:rPr lang="en-IN" sz="7200" b="1" u="none" dirty="0" smtClean="0">
                <a:solidFill>
                  <a:schemeClr val="tx1"/>
                </a:solidFill>
              </a:rPr>
              <a:t>Thank You</a:t>
            </a:r>
            <a:endParaRPr lang="en-IN" sz="72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98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335" y="0"/>
            <a:ext cx="4805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3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67" y="0"/>
            <a:ext cx="4735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8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70" y="0"/>
            <a:ext cx="4787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391" y="0"/>
            <a:ext cx="4781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0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134" y="0"/>
            <a:ext cx="4821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7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5" y="0"/>
            <a:ext cx="4857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3422</TotalTime>
  <Words>1195</Words>
  <Application>Microsoft Office PowerPoint</Application>
  <PresentationFormat>On-screen Show (4:3)</PresentationFormat>
  <Paragraphs>213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Times New Roman</vt:lpstr>
      <vt:lpstr>Arial</vt:lpstr>
      <vt:lpstr>Symbol</vt:lpstr>
      <vt:lpstr>Calibri</vt:lpstr>
      <vt:lpstr>Wingdings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First Order Predicate Logic (FOPL)</vt:lpstr>
      <vt:lpstr>Limitations of Propositional Logic</vt:lpstr>
      <vt:lpstr>Syntax of FOPL</vt:lpstr>
      <vt:lpstr>Syntax of FOPL</vt:lpstr>
      <vt:lpstr>Syntax of FOPL...</vt:lpstr>
      <vt:lpstr>Syntax of FOPL...</vt:lpstr>
      <vt:lpstr>Syntax of FOPL...</vt:lpstr>
      <vt:lpstr>Translating English to FOPL</vt:lpstr>
      <vt:lpstr>Translating English to FOPL</vt:lpstr>
      <vt:lpstr>Translating English to FOPL</vt:lpstr>
      <vt:lpstr>Translating English to FOPL</vt:lpstr>
      <vt:lpstr>Translate into predicate logic</vt:lpstr>
      <vt:lpstr>Solution</vt:lpstr>
      <vt:lpstr>Solution</vt:lpstr>
      <vt:lpstr>Translate into predicate logic</vt:lpstr>
      <vt:lpstr>Solution</vt:lpstr>
      <vt:lpstr>PowerPoint Presentation</vt:lpstr>
      <vt:lpstr>Translating English to FOPL</vt:lpstr>
      <vt:lpstr>Solution</vt:lpstr>
      <vt:lpstr>Translating English to FOPL</vt:lpstr>
      <vt:lpstr>Solution</vt:lpstr>
      <vt:lpstr>Example of FOPL</vt:lpstr>
      <vt:lpstr>Example of FOPL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UNIT-3</dc:title>
  <dc:creator>PRASHANT KR CHOUDHAR</dc:creator>
  <cp:lastModifiedBy>Deepak Gaur</cp:lastModifiedBy>
  <cp:revision>40</cp:revision>
  <dcterms:created xsi:type="dcterms:W3CDTF">2020-06-04T02:08:45Z</dcterms:created>
  <dcterms:modified xsi:type="dcterms:W3CDTF">2021-09-07T05:38:36Z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2018-01-29T00:00:00Z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2020-06-04T00:00:00Z</vt:filetime>
  </property>
</Properties>
</file>